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5"/>
  </p:notesMasterIdLst>
  <p:handoutMasterIdLst>
    <p:handoutMasterId r:id="rId66"/>
  </p:handoutMasterIdLst>
  <p:sldIdLst>
    <p:sldId id="285" r:id="rId2"/>
    <p:sldId id="259" r:id="rId3"/>
    <p:sldId id="279" r:id="rId4"/>
    <p:sldId id="260" r:id="rId5"/>
    <p:sldId id="261" r:id="rId6"/>
    <p:sldId id="265" r:id="rId7"/>
    <p:sldId id="262" r:id="rId8"/>
    <p:sldId id="263" r:id="rId9"/>
    <p:sldId id="264" r:id="rId10"/>
    <p:sldId id="470" r:id="rId11"/>
    <p:sldId id="474" r:id="rId12"/>
    <p:sldId id="473" r:id="rId13"/>
    <p:sldId id="377" r:id="rId14"/>
    <p:sldId id="472" r:id="rId15"/>
    <p:sldId id="266" r:id="rId16"/>
    <p:sldId id="469" r:id="rId17"/>
    <p:sldId id="471" r:id="rId18"/>
    <p:sldId id="480" r:id="rId19"/>
    <p:sldId id="481" r:id="rId20"/>
    <p:sldId id="482" r:id="rId21"/>
    <p:sldId id="719" r:id="rId22"/>
    <p:sldId id="720" r:id="rId23"/>
    <p:sldId id="721" r:id="rId24"/>
    <p:sldId id="722" r:id="rId25"/>
    <p:sldId id="723" r:id="rId26"/>
    <p:sldId id="483" r:id="rId27"/>
    <p:sldId id="487" r:id="rId28"/>
    <p:sldId id="490" r:id="rId29"/>
    <p:sldId id="491" r:id="rId30"/>
    <p:sldId id="712" r:id="rId31"/>
    <p:sldId id="713" r:id="rId32"/>
    <p:sldId id="724" r:id="rId33"/>
    <p:sldId id="715" r:id="rId34"/>
    <p:sldId id="716" r:id="rId35"/>
    <p:sldId id="725" r:id="rId36"/>
    <p:sldId id="714" r:id="rId37"/>
    <p:sldId id="717" r:id="rId38"/>
    <p:sldId id="718" r:id="rId39"/>
    <p:sldId id="484" r:id="rId40"/>
    <p:sldId id="726" r:id="rId41"/>
    <p:sldId id="727" r:id="rId42"/>
    <p:sldId id="728" r:id="rId43"/>
    <p:sldId id="729" r:id="rId44"/>
    <p:sldId id="485" r:id="rId45"/>
    <p:sldId id="486" r:id="rId46"/>
    <p:sldId id="488" r:id="rId47"/>
    <p:sldId id="730" r:id="rId48"/>
    <p:sldId id="489" r:id="rId49"/>
    <p:sldId id="492" r:id="rId50"/>
    <p:sldId id="493" r:id="rId51"/>
    <p:sldId id="494" r:id="rId52"/>
    <p:sldId id="495" r:id="rId53"/>
    <p:sldId id="731" r:id="rId54"/>
    <p:sldId id="733" r:id="rId55"/>
    <p:sldId id="732" r:id="rId56"/>
    <p:sldId id="496" r:id="rId57"/>
    <p:sldId id="497" r:id="rId58"/>
    <p:sldId id="499" r:id="rId59"/>
    <p:sldId id="498" r:id="rId60"/>
    <p:sldId id="500" r:id="rId61"/>
    <p:sldId id="502" r:id="rId62"/>
    <p:sldId id="503" r:id="rId63"/>
    <p:sldId id="504" r:id="rId64"/>
  </p:sldIdLst>
  <p:sldSz cx="4610100" cy="3460750"/>
  <p:notesSz cx="4610100" cy="3460750"/>
  <p:defaultText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3"/>
    <p:restoredTop sz="94697"/>
  </p:normalViewPr>
  <p:slideViewPr>
    <p:cSldViewPr>
      <p:cViewPr varScale="1">
        <p:scale>
          <a:sx n="236" d="100"/>
          <a:sy n="236" d="100"/>
        </p:scale>
        <p:origin x="1352" y="184"/>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23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476FA8-26A4-2428-6C6E-D1C462948AB9}"/>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F9795523-0195-BE23-BC6A-84B47639E34B}"/>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D6B841A9-A462-9D42-B73C-E9E820DC16C1}" type="datetimeFigureOut">
              <a:rPr lang="en-JO" smtClean="0"/>
              <a:t>13/09/2025</a:t>
            </a:fld>
            <a:endParaRPr lang="en-JO"/>
          </a:p>
        </p:txBody>
      </p:sp>
      <p:sp>
        <p:nvSpPr>
          <p:cNvPr id="4" name="Footer Placeholder 3">
            <a:extLst>
              <a:ext uri="{FF2B5EF4-FFF2-40B4-BE49-F238E27FC236}">
                <a16:creationId xmlns:a16="http://schemas.microsoft.com/office/drawing/2014/main" id="{6479299A-E37C-7E5B-08B7-F16E6017582D}"/>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58FA2FC2-2B50-3DB2-B4DC-491CC3E5275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49697F8C-8879-FD48-B418-1984B80DA1B2}" type="slidenum">
              <a:rPr lang="en-JO" smtClean="0"/>
              <a:t>‹#›</a:t>
            </a:fld>
            <a:endParaRPr lang="en-JO"/>
          </a:p>
        </p:txBody>
      </p:sp>
    </p:spTree>
    <p:extLst>
      <p:ext uri="{BB962C8B-B14F-4D97-AF65-F5344CB8AC3E}">
        <p14:creationId xmlns:p14="http://schemas.microsoft.com/office/powerpoint/2010/main" val="3329618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F15BA6A6-5030-5D42-882A-01B3DDD64073}" type="datetimeFigureOut">
              <a:rPr lang="en-JO" smtClean="0"/>
              <a:t>13/09/2025</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C8E1B438-D85F-6048-A414-B356208B0630}" type="slidenum">
              <a:rPr lang="en-JO" smtClean="0"/>
              <a:t>‹#›</a:t>
            </a:fld>
            <a:endParaRPr lang="en-JO"/>
          </a:p>
        </p:txBody>
      </p:sp>
    </p:spTree>
    <p:extLst>
      <p:ext uri="{BB962C8B-B14F-4D97-AF65-F5344CB8AC3E}">
        <p14:creationId xmlns:p14="http://schemas.microsoft.com/office/powerpoint/2010/main" val="176008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DA785F6-32B6-8E4D-8D91-9CCD65CEED65}"/>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7" name="Rectangle 3">
            <a:extLst>
              <a:ext uri="{FF2B5EF4-FFF2-40B4-BE49-F238E27FC236}">
                <a16:creationId xmlns:a16="http://schemas.microsoft.com/office/drawing/2014/main" id="{15440E10-4886-9F46-B6E9-B587DA0FD46E}"/>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24</a:t>
            </a:r>
          </a:p>
        </p:txBody>
      </p:sp>
      <p:sp>
        <p:nvSpPr>
          <p:cNvPr id="52228" name="Rectangle 4">
            <a:extLst>
              <a:ext uri="{FF2B5EF4-FFF2-40B4-BE49-F238E27FC236}">
                <a16:creationId xmlns:a16="http://schemas.microsoft.com/office/drawing/2014/main" id="{4A046163-BDD6-214A-89B3-BB779DAC80B9}"/>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9" name="Rectangle 5">
            <a:extLst>
              <a:ext uri="{FF2B5EF4-FFF2-40B4-BE49-F238E27FC236}">
                <a16:creationId xmlns:a16="http://schemas.microsoft.com/office/drawing/2014/main" id="{06FE5FCB-0EB7-7E40-822A-28388CC3E423}"/>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0" name="Rectangle 6">
            <a:extLst>
              <a:ext uri="{FF2B5EF4-FFF2-40B4-BE49-F238E27FC236}">
                <a16:creationId xmlns:a16="http://schemas.microsoft.com/office/drawing/2014/main" id="{76EA6D0A-BCA4-CC4A-B2D1-BC24D5080A39}"/>
              </a:ext>
            </a:extLst>
          </p:cNvPr>
          <p:cNvSpPr>
            <a:spLocks noGrp="1" noChangeArrowheads="1"/>
          </p:cNvSpPr>
          <p:nvPr>
            <p:ph type="body" idx="1"/>
          </p:nvPr>
        </p:nvSpPr>
        <p:spPr>
          <a:noFill/>
          <a:ln/>
        </p:spPr>
        <p:txBody>
          <a:bodyPr/>
          <a:lstStyle/>
          <a:p>
            <a:r>
              <a:rPr lang="en-US" altLang="en-US"/>
              <a:t>This teleology is based on the number of explanatory variables &amp; nature of relationship between X &amp; Y.</a:t>
            </a:r>
          </a:p>
        </p:txBody>
      </p:sp>
      <p:sp>
        <p:nvSpPr>
          <p:cNvPr id="52231" name="Rectangle 7">
            <a:extLst>
              <a:ext uri="{FF2B5EF4-FFF2-40B4-BE49-F238E27FC236}">
                <a16:creationId xmlns:a16="http://schemas.microsoft.com/office/drawing/2014/main" id="{32B480C6-DD46-604C-9BAD-CB5A8E9ECD1E}"/>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07892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9</a:t>
            </a:fld>
            <a:endParaRPr lang="en-US" dirty="0"/>
          </a:p>
        </p:txBody>
      </p:sp>
    </p:spTree>
    <p:extLst>
      <p:ext uri="{BB962C8B-B14F-4D97-AF65-F5344CB8AC3E}">
        <p14:creationId xmlns:p14="http://schemas.microsoft.com/office/powerpoint/2010/main" val="248806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11</a:t>
            </a:fld>
            <a:endParaRPr lang="en-US" dirty="0"/>
          </a:p>
        </p:txBody>
      </p:sp>
    </p:spTree>
    <p:extLst>
      <p:ext uri="{BB962C8B-B14F-4D97-AF65-F5344CB8AC3E}">
        <p14:creationId xmlns:p14="http://schemas.microsoft.com/office/powerpoint/2010/main" val="2507041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380F738A-63CE-9C48-9D46-E84CC4331B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0D8A70D-014A-2846-839D-3513276699F2}" type="slidenum">
              <a:rPr lang="en-US" altLang="en-US" sz="1200"/>
              <a:pPr eaLnBrk="1" hangingPunct="1"/>
              <a:t>13</a:t>
            </a:fld>
            <a:endParaRPr lang="en-US" altLang="en-US" sz="1200"/>
          </a:p>
        </p:txBody>
      </p:sp>
      <p:sp>
        <p:nvSpPr>
          <p:cNvPr id="53250" name="Rectangle 2">
            <a:extLst>
              <a:ext uri="{FF2B5EF4-FFF2-40B4-BE49-F238E27FC236}">
                <a16:creationId xmlns:a16="http://schemas.microsoft.com/office/drawing/2014/main" id="{E66EAACD-19B1-744F-A271-B9E9F2A97965}"/>
              </a:ext>
            </a:extLst>
          </p:cNvPr>
          <p:cNvSpPr>
            <a:spLocks noGrp="1" noRot="1" noChangeAspect="1" noChangeArrowheads="1" noTextEdit="1"/>
          </p:cNvSpPr>
          <p:nvPr>
            <p:ph type="sldImg"/>
          </p:nvPr>
        </p:nvSpPr>
        <p:spPr>
          <a:solidFill>
            <a:srgbClr val="FFFFFF"/>
          </a:solidFill>
          <a:ln/>
        </p:spPr>
      </p:sp>
      <p:sp>
        <p:nvSpPr>
          <p:cNvPr id="53251" name="Rectangle 3">
            <a:extLst>
              <a:ext uri="{FF2B5EF4-FFF2-40B4-BE49-F238E27FC236}">
                <a16:creationId xmlns:a16="http://schemas.microsoft.com/office/drawing/2014/main" id="{AEE84420-1E62-5249-94A8-BCCBB4F035E9}"/>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8062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/gradient-descent-algorithm-a-deep-dive-cf04e8115f21#:~:text=Gradient%20descent%20(GD)%20is%20an,e.g.%20in%20a%20linear%20regression).</a:t>
            </a:r>
            <a:endParaRPr lang="en-JO" dirty="0"/>
          </a:p>
        </p:txBody>
      </p:sp>
      <p:sp>
        <p:nvSpPr>
          <p:cNvPr id="4" name="Slide Number Placeholder 3"/>
          <p:cNvSpPr>
            <a:spLocks noGrp="1"/>
          </p:cNvSpPr>
          <p:nvPr>
            <p:ph type="sldNum" sz="quarter" idx="5"/>
          </p:nvPr>
        </p:nvSpPr>
        <p:spPr/>
        <p:txBody>
          <a:bodyPr/>
          <a:lstStyle/>
          <a:p>
            <a:fld id="{C8E1B438-D85F-6048-A414-B356208B0630}" type="slidenum">
              <a:rPr lang="en-JO" smtClean="0"/>
              <a:t>21</a:t>
            </a:fld>
            <a:endParaRPr lang="en-JO"/>
          </a:p>
        </p:txBody>
      </p:sp>
    </p:spTree>
    <p:extLst>
      <p:ext uri="{BB962C8B-B14F-4D97-AF65-F5344CB8AC3E}">
        <p14:creationId xmlns:p14="http://schemas.microsoft.com/office/powerpoint/2010/main" val="3621293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27</a:t>
            </a:fld>
            <a:endParaRPr lang="en-US" dirty="0"/>
          </a:p>
        </p:txBody>
      </p:sp>
    </p:spTree>
    <p:extLst>
      <p:ext uri="{BB962C8B-B14F-4D97-AF65-F5344CB8AC3E}">
        <p14:creationId xmlns:p14="http://schemas.microsoft.com/office/powerpoint/2010/main" val="112901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/gradient-descent-algorithm-a-deep-dive-cf04e8115f21</a:t>
            </a:r>
            <a:endParaRPr lang="en-JO" dirty="0"/>
          </a:p>
        </p:txBody>
      </p:sp>
      <p:sp>
        <p:nvSpPr>
          <p:cNvPr id="4" name="Slide Number Placeholder 3"/>
          <p:cNvSpPr>
            <a:spLocks noGrp="1"/>
          </p:cNvSpPr>
          <p:nvPr>
            <p:ph type="sldNum" sz="quarter" idx="5"/>
          </p:nvPr>
        </p:nvSpPr>
        <p:spPr/>
        <p:txBody>
          <a:bodyPr/>
          <a:lstStyle/>
          <a:p>
            <a:fld id="{C8E1B438-D85F-6048-A414-B356208B0630}" type="slidenum">
              <a:rPr lang="en-JO" smtClean="0"/>
              <a:t>41</a:t>
            </a:fld>
            <a:endParaRPr lang="en-JO"/>
          </a:p>
        </p:txBody>
      </p:sp>
    </p:spTree>
    <p:extLst>
      <p:ext uri="{BB962C8B-B14F-4D97-AF65-F5344CB8AC3E}">
        <p14:creationId xmlns:p14="http://schemas.microsoft.com/office/powerpoint/2010/main" val="183897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deepnote.com</a:t>
            </a:r>
            <a:r>
              <a:rPr lang="en-US" dirty="0"/>
              <a:t>/app/</a:t>
            </a:r>
            <a:r>
              <a:rPr lang="en-US" dirty="0" err="1"/>
              <a:t>brindhag</a:t>
            </a:r>
            <a:r>
              <a:rPr lang="en-US" dirty="0"/>
              <a:t>/Gradient-Descent-fb0dc7ce-1e6e-4f6d-a3e5-cec0f22fe732</a:t>
            </a:r>
            <a:endParaRPr lang="en-JO" dirty="0"/>
          </a:p>
        </p:txBody>
      </p:sp>
      <p:sp>
        <p:nvSpPr>
          <p:cNvPr id="4" name="Slide Number Placeholder 3"/>
          <p:cNvSpPr>
            <a:spLocks noGrp="1"/>
          </p:cNvSpPr>
          <p:nvPr>
            <p:ph type="sldNum" sz="quarter" idx="5"/>
          </p:nvPr>
        </p:nvSpPr>
        <p:spPr/>
        <p:txBody>
          <a:bodyPr/>
          <a:lstStyle/>
          <a:p>
            <a:fld id="{C8E1B438-D85F-6048-A414-B356208B0630}" type="slidenum">
              <a:rPr lang="en-JO" smtClean="0"/>
              <a:t>49</a:t>
            </a:fld>
            <a:endParaRPr lang="en-JO"/>
          </a:p>
        </p:txBody>
      </p:sp>
    </p:spTree>
    <p:extLst>
      <p:ext uri="{BB962C8B-B14F-4D97-AF65-F5344CB8AC3E}">
        <p14:creationId xmlns:p14="http://schemas.microsoft.com/office/powerpoint/2010/main" val="3588853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50</a:t>
            </a:fld>
            <a:endParaRPr lang="en-US" dirty="0"/>
          </a:p>
        </p:txBody>
      </p:sp>
    </p:spTree>
    <p:extLst>
      <p:ext uri="{BB962C8B-B14F-4D97-AF65-F5344CB8AC3E}">
        <p14:creationId xmlns:p14="http://schemas.microsoft.com/office/powerpoint/2010/main" val="29122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5" name="Holder 5"/>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33350" y="3342078"/>
            <a:ext cx="215265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6" name="Holder 6"/>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4" name="Holder 4"/>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9550" y="3342078"/>
            <a:ext cx="228600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4608004" cy="449999"/>
          </a:xfrm>
          <a:prstGeom prst="rect">
            <a:avLst/>
          </a:prstGeom>
        </p:spPr>
      </p:pic>
      <p:sp>
        <p:nvSpPr>
          <p:cNvPr id="2" name="Holder 2"/>
          <p:cNvSpPr>
            <a:spLocks noGrp="1"/>
          </p:cNvSpPr>
          <p:nvPr>
            <p:ph type="title"/>
          </p:nvPr>
        </p:nvSpPr>
        <p:spPr>
          <a:xfrm>
            <a:off x="1754149" y="211465"/>
            <a:ext cx="1101801" cy="244475"/>
          </a:xfrm>
          <a:prstGeom prst="rect">
            <a:avLst/>
          </a:prstGeom>
        </p:spPr>
        <p:txBody>
          <a:bodyPr wrap="square" lIns="0" tIns="0" rIns="0" bIns="0">
            <a:spAutoFit/>
          </a:bodyPr>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a:xfrm>
            <a:off x="367931" y="856397"/>
            <a:ext cx="3874236" cy="189230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0" y="3346060"/>
            <a:ext cx="2095500" cy="107722"/>
          </a:xfrm>
          <a:prstGeom prst="rect">
            <a:avLst/>
          </a:prstGeom>
        </p:spPr>
        <p:txBody>
          <a:bodyPr wrap="square" lIns="0" tIns="0" rIns="0" bIns="0">
            <a:spAutoFit/>
          </a:bodyPr>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a:xfrm>
            <a:off x="4214228" y="3342078"/>
            <a:ext cx="351789" cy="101600"/>
          </a:xfrm>
          <a:prstGeom prst="rect">
            <a:avLst/>
          </a:prstGeom>
        </p:spPr>
        <p:txBody>
          <a:bodyPr wrap="square" lIns="0" tIns="0" rIns="0" bIns="0">
            <a:spAutoFit/>
          </a:bodyPr>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www.youtube.com/watch?v=sDv4f4s2SB8" TargetMode="Externa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towardsdatascience.com/gradient-descent-algorithm-a-deep-dive-cf04e8115f2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04- Linear Regression</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9650-40C0-4B46-A1D2-41C948D8A095}"/>
              </a:ext>
            </a:extLst>
          </p:cNvPr>
          <p:cNvSpPr>
            <a:spLocks noGrp="1"/>
          </p:cNvSpPr>
          <p:nvPr>
            <p:ph type="title"/>
          </p:nvPr>
        </p:nvSpPr>
        <p:spPr>
          <a:xfrm>
            <a:off x="138789" y="300320"/>
            <a:ext cx="3803066" cy="215444"/>
          </a:xfrm>
        </p:spPr>
        <p:txBody>
          <a:bodyPr/>
          <a:lstStyle/>
          <a:p>
            <a:r>
              <a:rPr lang="en-US" dirty="0"/>
              <a:t>Just to check if you understand that</a:t>
            </a:r>
          </a:p>
        </p:txBody>
      </p:sp>
      <p:pic>
        <p:nvPicPr>
          <p:cNvPr id="7" name="Picture 6">
            <a:extLst>
              <a:ext uri="{FF2B5EF4-FFF2-40B4-BE49-F238E27FC236}">
                <a16:creationId xmlns:a16="http://schemas.microsoft.com/office/drawing/2014/main" id="{44B5AA88-3DFF-E648-AF77-D0CC2D6168A2}"/>
              </a:ext>
            </a:extLst>
          </p:cNvPr>
          <p:cNvPicPr>
            <a:picLocks noChangeAspect="1"/>
          </p:cNvPicPr>
          <p:nvPr/>
        </p:nvPicPr>
        <p:blipFill>
          <a:blip r:embed="rId2"/>
          <a:stretch>
            <a:fillRect/>
          </a:stretch>
        </p:blipFill>
        <p:spPr>
          <a:xfrm>
            <a:off x="1570559" y="728830"/>
            <a:ext cx="3039541" cy="1259630"/>
          </a:xfrm>
          <a:prstGeom prst="rect">
            <a:avLst/>
          </a:prstGeom>
        </p:spPr>
      </p:pic>
      <p:sp>
        <p:nvSpPr>
          <p:cNvPr id="10" name="Rectangle 9">
            <a:extLst>
              <a:ext uri="{FF2B5EF4-FFF2-40B4-BE49-F238E27FC236}">
                <a16:creationId xmlns:a16="http://schemas.microsoft.com/office/drawing/2014/main" id="{5C3787DF-4C24-E142-AAF5-1AA71B9B52D2}"/>
              </a:ext>
            </a:extLst>
          </p:cNvPr>
          <p:cNvSpPr/>
          <p:nvPr/>
        </p:nvSpPr>
        <p:spPr>
          <a:xfrm>
            <a:off x="91050" y="1099200"/>
            <a:ext cx="1528200" cy="1371786"/>
          </a:xfrm>
          <a:prstGeom prst="rect">
            <a:avLst/>
          </a:prstGeom>
        </p:spPr>
        <p:txBody>
          <a:bodyPr wrap="square">
            <a:spAutoFit/>
          </a:bodyPr>
          <a:lstStyle/>
          <a:p>
            <a:pPr fontAlgn="base"/>
            <a:r>
              <a:rPr lang="en-US" sz="756" dirty="0">
                <a:latin typeface="Roboto"/>
              </a:rPr>
              <a:t>Once we find the best B</a:t>
            </a:r>
            <a:r>
              <a:rPr lang="en-US" sz="756" baseline="-25000" dirty="0">
                <a:latin typeface="Roboto"/>
              </a:rPr>
              <a:t>1</a:t>
            </a:r>
            <a:r>
              <a:rPr lang="en-US" sz="756" dirty="0">
                <a:latin typeface="Roboto"/>
              </a:rPr>
              <a:t> and B</a:t>
            </a:r>
            <a:r>
              <a:rPr lang="en-US" sz="756" baseline="-25000" dirty="0">
                <a:latin typeface="Roboto"/>
              </a:rPr>
              <a:t>0</a:t>
            </a:r>
            <a:r>
              <a:rPr lang="en-US" sz="756" dirty="0">
                <a:latin typeface="Roboto"/>
              </a:rPr>
              <a:t> values, we get the best-fit line. So, when we are finally using our model for prediction, it will predict the value of y for the input value of x. </a:t>
            </a:r>
          </a:p>
          <a:p>
            <a:pPr fontAlgn="base"/>
            <a:endParaRPr lang="en-US" sz="756" dirty="0">
              <a:latin typeface="Roboto"/>
            </a:endParaRPr>
          </a:p>
          <a:p>
            <a:pPr fontAlgn="base"/>
            <a:endParaRPr lang="en-US" sz="756" dirty="0">
              <a:latin typeface="Roboto"/>
            </a:endParaRPr>
          </a:p>
          <a:p>
            <a:pPr fontAlgn="base"/>
            <a:r>
              <a:rPr lang="en-US" sz="756" b="1" dirty="0">
                <a:latin typeface="Roboto"/>
              </a:rPr>
              <a:t>How to update B</a:t>
            </a:r>
            <a:r>
              <a:rPr lang="en-US" sz="756" b="1" baseline="-25000" dirty="0">
                <a:latin typeface="Roboto"/>
              </a:rPr>
              <a:t>1</a:t>
            </a:r>
            <a:r>
              <a:rPr lang="en-US" sz="756" b="1" dirty="0">
                <a:latin typeface="Roboto"/>
              </a:rPr>
              <a:t> and B</a:t>
            </a:r>
            <a:r>
              <a:rPr lang="en-US" sz="756" b="1" baseline="-25000" dirty="0">
                <a:latin typeface="Roboto"/>
              </a:rPr>
              <a:t>0</a:t>
            </a:r>
            <a:r>
              <a:rPr lang="en-US" sz="756" b="1" dirty="0">
                <a:latin typeface="Roboto"/>
              </a:rPr>
              <a:t> values to get the best-fit line?</a:t>
            </a:r>
            <a:endParaRPr lang="en-US" sz="756" dirty="0">
              <a:latin typeface="Roboto"/>
            </a:endParaRPr>
          </a:p>
        </p:txBody>
      </p:sp>
      <p:pic>
        <p:nvPicPr>
          <p:cNvPr id="11" name="Picture 10">
            <a:extLst>
              <a:ext uri="{FF2B5EF4-FFF2-40B4-BE49-F238E27FC236}">
                <a16:creationId xmlns:a16="http://schemas.microsoft.com/office/drawing/2014/main" id="{24B3760E-621D-C14E-9551-1461D728CEA2}"/>
              </a:ext>
            </a:extLst>
          </p:cNvPr>
          <p:cNvPicPr>
            <a:picLocks noChangeAspect="1"/>
          </p:cNvPicPr>
          <p:nvPr/>
        </p:nvPicPr>
        <p:blipFill>
          <a:blip r:embed="rId3"/>
          <a:stretch>
            <a:fillRect/>
          </a:stretch>
        </p:blipFill>
        <p:spPr>
          <a:xfrm>
            <a:off x="2305050" y="2164995"/>
            <a:ext cx="2202464" cy="1133850"/>
          </a:xfrm>
          <a:prstGeom prst="rect">
            <a:avLst/>
          </a:prstGeom>
        </p:spPr>
      </p:pic>
      <p:sp>
        <p:nvSpPr>
          <p:cNvPr id="3" name="Footer Placeholder 2">
            <a:extLst>
              <a:ext uri="{FF2B5EF4-FFF2-40B4-BE49-F238E27FC236}">
                <a16:creationId xmlns:a16="http://schemas.microsoft.com/office/drawing/2014/main" id="{41493869-CA84-68AC-B9D9-357638A966D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42077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CE0E-0177-1F47-B20E-D46464630A8B}"/>
              </a:ext>
            </a:extLst>
          </p:cNvPr>
          <p:cNvSpPr>
            <a:spLocks noGrp="1"/>
          </p:cNvSpPr>
          <p:nvPr>
            <p:ph type="title"/>
          </p:nvPr>
        </p:nvSpPr>
        <p:spPr>
          <a:xfrm>
            <a:off x="118854" y="220386"/>
            <a:ext cx="3803066" cy="676308"/>
          </a:xfrm>
        </p:spPr>
        <p:txBody>
          <a:bodyPr>
            <a:normAutofit/>
          </a:bodyPr>
          <a:lstStyle/>
          <a:p>
            <a:r>
              <a:rPr lang="en-US" b="1" dirty="0"/>
              <a:t>Cost Function (J):</a:t>
            </a:r>
            <a:endParaRPr lang="en-US" dirty="0"/>
          </a:p>
        </p:txBody>
      </p:sp>
      <p:sp>
        <p:nvSpPr>
          <p:cNvPr id="3" name="Content Placeholder 2">
            <a:extLst>
              <a:ext uri="{FF2B5EF4-FFF2-40B4-BE49-F238E27FC236}">
                <a16:creationId xmlns:a16="http://schemas.microsoft.com/office/drawing/2014/main" id="{6C094935-C4F6-BF47-8B25-59DB79674D82}"/>
              </a:ext>
            </a:extLst>
          </p:cNvPr>
          <p:cNvSpPr>
            <a:spLocks noGrp="1"/>
          </p:cNvSpPr>
          <p:nvPr>
            <p:ph idx="1"/>
          </p:nvPr>
        </p:nvSpPr>
        <p:spPr>
          <a:xfrm>
            <a:off x="118854" y="815975"/>
            <a:ext cx="2097540" cy="1338828"/>
          </a:xfrm>
        </p:spPr>
        <p:txBody>
          <a:bodyPr/>
          <a:lstStyle/>
          <a:p>
            <a:r>
              <a:rPr lang="en-US" dirty="0"/>
              <a:t>Cost function(J) of Linear Regression can be the </a:t>
            </a:r>
            <a:r>
              <a:rPr lang="en-US" b="1" dirty="0"/>
              <a:t>Root Mean Squared Error (RMSE)</a:t>
            </a:r>
            <a:r>
              <a:rPr lang="en-US" dirty="0"/>
              <a:t> between predicted y value (</a:t>
            </a:r>
            <a:r>
              <a:rPr lang="en-US" dirty="0" err="1"/>
              <a:t>pred</a:t>
            </a:r>
            <a:r>
              <a:rPr lang="en-US" dirty="0"/>
              <a:t>) and true y value (y)</a:t>
            </a:r>
          </a:p>
          <a:p>
            <a:endParaRPr lang="en-US" dirty="0"/>
          </a:p>
          <a:p>
            <a:r>
              <a:rPr lang="en-US" sz="3200" dirty="0"/>
              <a:t>or</a:t>
            </a:r>
          </a:p>
        </p:txBody>
      </p:sp>
      <p:pic>
        <p:nvPicPr>
          <p:cNvPr id="8" name="Picture 7">
            <a:extLst>
              <a:ext uri="{FF2B5EF4-FFF2-40B4-BE49-F238E27FC236}">
                <a16:creationId xmlns:a16="http://schemas.microsoft.com/office/drawing/2014/main" id="{3305702D-F50E-C84D-AA3E-D9C28D81A0BD}"/>
              </a:ext>
            </a:extLst>
          </p:cNvPr>
          <p:cNvPicPr>
            <a:picLocks noChangeAspect="1"/>
          </p:cNvPicPr>
          <p:nvPr/>
        </p:nvPicPr>
        <p:blipFill>
          <a:blip r:embed="rId3"/>
          <a:stretch>
            <a:fillRect/>
          </a:stretch>
        </p:blipFill>
        <p:spPr>
          <a:xfrm>
            <a:off x="2320773" y="643874"/>
            <a:ext cx="2289327" cy="220856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1D5DDF24-A4D5-6749-85AE-3D21A49811F9}"/>
              </a:ext>
            </a:extLst>
          </p:cNvPr>
          <p:cNvPicPr>
            <a:picLocks noChangeAspect="1"/>
          </p:cNvPicPr>
          <p:nvPr/>
        </p:nvPicPr>
        <p:blipFill>
          <a:blip r:embed="rId4"/>
          <a:stretch>
            <a:fillRect/>
          </a:stretch>
        </p:blipFill>
        <p:spPr>
          <a:xfrm>
            <a:off x="-1368" y="2164663"/>
            <a:ext cx="2269951" cy="1075702"/>
          </a:xfrm>
          <a:prstGeom prst="rect">
            <a:avLst/>
          </a:prstGeom>
        </p:spPr>
      </p:pic>
      <p:sp>
        <p:nvSpPr>
          <p:cNvPr id="5" name="Footer Placeholder 4">
            <a:extLst>
              <a:ext uri="{FF2B5EF4-FFF2-40B4-BE49-F238E27FC236}">
                <a16:creationId xmlns:a16="http://schemas.microsoft.com/office/drawing/2014/main" id="{AF7B0799-6CD3-43A0-DCC4-80AC385F9428}"/>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002886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FCFC-3D2C-2348-80FB-F914C8956F71}"/>
              </a:ext>
            </a:extLst>
          </p:cNvPr>
          <p:cNvSpPr>
            <a:spLocks noGrp="1"/>
          </p:cNvSpPr>
          <p:nvPr>
            <p:ph type="title"/>
          </p:nvPr>
        </p:nvSpPr>
        <p:spPr>
          <a:xfrm>
            <a:off x="128058" y="289719"/>
            <a:ext cx="3803066" cy="246221"/>
          </a:xfrm>
        </p:spPr>
        <p:txBody>
          <a:bodyPr/>
          <a:lstStyle/>
          <a:p>
            <a:r>
              <a:rPr lang="en-US" sz="1600" dirty="0"/>
              <a:t>How to choose θ</a:t>
            </a:r>
            <a:r>
              <a:rPr lang="en-US" sz="1600" baseline="-25000" dirty="0"/>
              <a:t>0</a:t>
            </a:r>
            <a:r>
              <a:rPr lang="en-US" sz="1600" dirty="0"/>
              <a:t> and θ</a:t>
            </a:r>
            <a:r>
              <a:rPr lang="en-US" sz="1600" baseline="-25000" dirty="0"/>
              <a:t>1 </a:t>
            </a:r>
            <a:endParaRPr lang="en-US" sz="1600" dirty="0"/>
          </a:p>
        </p:txBody>
      </p:sp>
      <p:sp>
        <p:nvSpPr>
          <p:cNvPr id="3" name="Content Placeholder 2">
            <a:extLst>
              <a:ext uri="{FF2B5EF4-FFF2-40B4-BE49-F238E27FC236}">
                <a16:creationId xmlns:a16="http://schemas.microsoft.com/office/drawing/2014/main" id="{2107BC42-FC2A-EF46-A7F5-6EAB082620E5}"/>
              </a:ext>
            </a:extLst>
          </p:cNvPr>
          <p:cNvSpPr>
            <a:spLocks noGrp="1"/>
          </p:cNvSpPr>
          <p:nvPr>
            <p:ph idx="1"/>
          </p:nvPr>
        </p:nvSpPr>
        <p:spPr>
          <a:xfrm>
            <a:off x="128058" y="739775"/>
            <a:ext cx="4211619" cy="2539157"/>
          </a:xfrm>
        </p:spPr>
        <p:txBody>
          <a:bodyPr/>
          <a:lstStyle/>
          <a:p>
            <a:r>
              <a:rPr lang="en-US" dirty="0"/>
              <a:t>To minimize the cost function, the model needs to have the best value of θ</a:t>
            </a:r>
            <a:r>
              <a:rPr lang="en-US" baseline="-25000" dirty="0"/>
              <a:t>0</a:t>
            </a:r>
            <a:r>
              <a:rPr lang="en-US" dirty="0"/>
              <a:t> and θ</a:t>
            </a:r>
            <a:r>
              <a:rPr lang="en-US" baseline="-25000" dirty="0"/>
              <a:t>1</a:t>
            </a:r>
            <a:r>
              <a:rPr lang="en-US" dirty="0"/>
              <a:t>. </a:t>
            </a:r>
            <a:br>
              <a:rPr lang="en-US" dirty="0"/>
            </a:br>
            <a:endParaRPr lang="en-US" dirty="0"/>
          </a:p>
          <a:p>
            <a:r>
              <a:rPr lang="en-US" dirty="0"/>
              <a:t>Initially, the model </a:t>
            </a:r>
            <a:r>
              <a:rPr lang="en-US" dirty="0">
                <a:solidFill>
                  <a:srgbClr val="FF0000"/>
                </a:solidFill>
              </a:rPr>
              <a:t>selects θ</a:t>
            </a:r>
            <a:r>
              <a:rPr lang="en-US" baseline="-25000" dirty="0">
                <a:solidFill>
                  <a:srgbClr val="FF0000"/>
                </a:solidFill>
              </a:rPr>
              <a:t>0</a:t>
            </a:r>
            <a:r>
              <a:rPr lang="en-US" dirty="0">
                <a:solidFill>
                  <a:srgbClr val="FF0000"/>
                </a:solidFill>
              </a:rPr>
              <a:t> and θ</a:t>
            </a:r>
            <a:r>
              <a:rPr lang="en-US" baseline="-25000" dirty="0">
                <a:solidFill>
                  <a:srgbClr val="FF0000"/>
                </a:solidFill>
              </a:rPr>
              <a:t>1</a:t>
            </a:r>
            <a:r>
              <a:rPr lang="en-US" dirty="0">
                <a:solidFill>
                  <a:srgbClr val="FF0000"/>
                </a:solidFill>
              </a:rPr>
              <a:t> values randomly </a:t>
            </a:r>
            <a:r>
              <a:rPr lang="en-US" dirty="0"/>
              <a:t>and then iteratively updates these values in order </a:t>
            </a:r>
            <a:r>
              <a:rPr lang="en-US" dirty="0">
                <a:solidFill>
                  <a:srgbClr val="00B050"/>
                </a:solidFill>
              </a:rPr>
              <a:t>to minimize the cost function </a:t>
            </a:r>
            <a:r>
              <a:rPr lang="en-US" dirty="0"/>
              <a:t>until it reaches the minimum. </a:t>
            </a:r>
            <a:br>
              <a:rPr lang="en-US" dirty="0"/>
            </a:br>
            <a:endParaRPr lang="en-US" dirty="0"/>
          </a:p>
          <a:p>
            <a:r>
              <a:rPr lang="en-US" dirty="0"/>
              <a:t>By the time the model achieves the minimum cost function, it will have the best θ</a:t>
            </a:r>
            <a:r>
              <a:rPr lang="en-US" baseline="-25000" dirty="0"/>
              <a:t>0</a:t>
            </a:r>
            <a:r>
              <a:rPr lang="en-US" dirty="0"/>
              <a:t> and θ</a:t>
            </a:r>
            <a:r>
              <a:rPr lang="en-US" baseline="-25000" dirty="0"/>
              <a:t>1</a:t>
            </a:r>
            <a:r>
              <a:rPr lang="en-US" dirty="0"/>
              <a:t> values. </a:t>
            </a:r>
            <a:br>
              <a:rPr lang="en-US" dirty="0"/>
            </a:br>
            <a:endParaRPr lang="en-US" dirty="0"/>
          </a:p>
          <a:p>
            <a:r>
              <a:rPr lang="en-US" dirty="0"/>
              <a:t>Using these finally updated values of θ</a:t>
            </a:r>
            <a:r>
              <a:rPr lang="en-US" baseline="-25000" dirty="0"/>
              <a:t>0</a:t>
            </a:r>
            <a:r>
              <a:rPr lang="en-US" dirty="0"/>
              <a:t> and θ</a:t>
            </a:r>
            <a:r>
              <a:rPr lang="en-US" baseline="-25000" dirty="0"/>
              <a:t>1</a:t>
            </a:r>
            <a:r>
              <a:rPr lang="en-US" dirty="0"/>
              <a:t> in the hypothesis equation of linear equation, the model predicts the value of x in the best manner it can.</a:t>
            </a:r>
          </a:p>
          <a:p>
            <a:endParaRPr lang="en-US" dirty="0"/>
          </a:p>
          <a:p>
            <a:r>
              <a:rPr lang="en-US" dirty="0">
                <a:solidFill>
                  <a:srgbClr val="FF0000"/>
                </a:solidFill>
              </a:rPr>
              <a:t>B</a:t>
            </a:r>
            <a:r>
              <a:rPr lang="en-US" baseline="-25000" dirty="0">
                <a:solidFill>
                  <a:srgbClr val="FF0000"/>
                </a:solidFill>
              </a:rPr>
              <a:t>0</a:t>
            </a:r>
            <a:r>
              <a:rPr lang="en-US" dirty="0">
                <a:solidFill>
                  <a:srgbClr val="FF0000"/>
                </a:solidFill>
              </a:rPr>
              <a:t> and B</a:t>
            </a:r>
            <a:r>
              <a:rPr lang="en-US" baseline="-25000" dirty="0">
                <a:solidFill>
                  <a:srgbClr val="FF0000"/>
                </a:solidFill>
              </a:rPr>
              <a:t>1  =     </a:t>
            </a:r>
            <a:r>
              <a:rPr lang="en-US" dirty="0">
                <a:solidFill>
                  <a:srgbClr val="FF0000"/>
                </a:solidFill>
              </a:rPr>
              <a:t>θ</a:t>
            </a:r>
            <a:r>
              <a:rPr lang="en-US" baseline="-25000" dirty="0">
                <a:solidFill>
                  <a:srgbClr val="FF0000"/>
                </a:solidFill>
              </a:rPr>
              <a:t>0</a:t>
            </a:r>
            <a:r>
              <a:rPr lang="en-US" dirty="0">
                <a:solidFill>
                  <a:srgbClr val="FF0000"/>
                </a:solidFill>
              </a:rPr>
              <a:t> and θ</a:t>
            </a:r>
            <a:r>
              <a:rPr lang="en-US" baseline="-25000" dirty="0">
                <a:solidFill>
                  <a:srgbClr val="FF0000"/>
                </a:solidFill>
              </a:rPr>
              <a:t>1      = W0 and W1</a:t>
            </a:r>
            <a:endParaRPr lang="en-US" dirty="0">
              <a:solidFill>
                <a:srgbClr val="FF0000"/>
              </a:solidFill>
            </a:endParaRPr>
          </a:p>
        </p:txBody>
      </p:sp>
      <p:sp>
        <p:nvSpPr>
          <p:cNvPr id="5" name="Footer Placeholder 4">
            <a:extLst>
              <a:ext uri="{FF2B5EF4-FFF2-40B4-BE49-F238E27FC236}">
                <a16:creationId xmlns:a16="http://schemas.microsoft.com/office/drawing/2014/main" id="{76D1129E-F323-9C58-ABAB-D50772583DAC}"/>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97532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E767E3EC-5105-3A49-8D8C-778E9F3CD162}"/>
              </a:ext>
            </a:extLst>
          </p:cNvPr>
          <p:cNvSpPr>
            <a:spLocks noGrp="1" noChangeArrowheads="1"/>
          </p:cNvSpPr>
          <p:nvPr>
            <p:ph type="title"/>
          </p:nvPr>
        </p:nvSpPr>
        <p:spPr>
          <a:xfrm>
            <a:off x="320146" y="282575"/>
            <a:ext cx="3803066" cy="215444"/>
          </a:xfrm>
        </p:spPr>
        <p:txBody>
          <a:bodyPr/>
          <a:lstStyle/>
          <a:p>
            <a:pPr eaLnBrk="1" hangingPunct="1"/>
            <a:r>
              <a:rPr lang="en-US" altLang="en-US" dirty="0">
                <a:ea typeface="ＭＳ Ｐゴシック" panose="020B0600070205080204" pitchFamily="34" charset="-128"/>
              </a:rPr>
              <a:t>Multivariate regression</a:t>
            </a:r>
          </a:p>
        </p:txBody>
      </p:sp>
      <p:sp>
        <p:nvSpPr>
          <p:cNvPr id="52226" name="Rectangle 3">
            <a:extLst>
              <a:ext uri="{FF2B5EF4-FFF2-40B4-BE49-F238E27FC236}">
                <a16:creationId xmlns:a16="http://schemas.microsoft.com/office/drawing/2014/main" id="{675986DD-8CF2-144B-9F20-FD3CE1C18A48}"/>
              </a:ext>
            </a:extLst>
          </p:cNvPr>
          <p:cNvSpPr>
            <a:spLocks noGrp="1" noChangeArrowheads="1"/>
          </p:cNvSpPr>
          <p:nvPr>
            <p:ph type="body" idx="1"/>
          </p:nvPr>
        </p:nvSpPr>
        <p:spPr>
          <a:xfrm>
            <a:off x="247650" y="739775"/>
            <a:ext cx="4191000" cy="2277547"/>
          </a:xfrm>
        </p:spPr>
        <p:txBody>
          <a:bodyPr/>
          <a:lstStyle/>
          <a:p>
            <a:pPr eaLnBrk="1" hangingPunct="1"/>
            <a:r>
              <a:rPr lang="en-US" altLang="en-US" dirty="0">
                <a:ea typeface="ＭＳ Ｐゴシック" panose="020B0600070205080204" pitchFamily="34" charset="-128"/>
              </a:rPr>
              <a:t>What if we have several inputs?</a:t>
            </a:r>
          </a:p>
          <a:p>
            <a:pPr eaLnBrk="1" hangingPunct="1">
              <a:buFontTx/>
              <a:buNone/>
            </a:pPr>
            <a:r>
              <a:rPr lang="en-US" altLang="en-US" dirty="0">
                <a:ea typeface="ＭＳ Ｐゴシック" panose="020B0600070205080204" pitchFamily="34" charset="-128"/>
              </a:rPr>
              <a:t>    - Stock prices for Yahoo </a:t>
            </a:r>
          </a:p>
          <a:p>
            <a:pPr eaLnBrk="1" hangingPunct="1">
              <a:buFontTx/>
              <a:buNone/>
            </a:pPr>
            <a:r>
              <a:rPr lang="en-US" altLang="en-US" dirty="0">
                <a:ea typeface="ＭＳ Ｐゴシック" panose="020B0600070205080204" pitchFamily="34" charset="-128"/>
              </a:rPr>
              <a:t>    - Microsoft and </a:t>
            </a:r>
            <a:r>
              <a:rPr lang="en-US" altLang="en-US" dirty="0" err="1">
                <a:ea typeface="ＭＳ Ｐゴシック" panose="020B0600070205080204" pitchFamily="34" charset="-128"/>
              </a:rPr>
              <a:t>EBay</a:t>
            </a:r>
            <a:r>
              <a:rPr lang="en-US" altLang="en-US" dirty="0">
                <a:ea typeface="ＭＳ Ｐゴシック" panose="020B0600070205080204" pitchFamily="34" charset="-128"/>
              </a:rPr>
              <a:t> for the Google prediction task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This becomes a multivariate regression problem</a:t>
            </a:r>
          </a:p>
          <a:p>
            <a:pPr eaLnBrk="1" hangingPunct="1"/>
            <a:r>
              <a:rPr lang="en-US" altLang="en-US" dirty="0">
                <a:ea typeface="ＭＳ Ｐゴシック" panose="020B0600070205080204" pitchFamily="34" charset="-128"/>
              </a:rPr>
              <a:t>Again, it's easy to model:</a:t>
            </a:r>
          </a:p>
          <a:p>
            <a:pPr eaLnBrk="1" hangingPunct="1"/>
            <a:endParaRPr lang="en-US" altLang="en-US" dirty="0">
              <a:ea typeface="ＭＳ Ｐゴシック" panose="020B0600070205080204" pitchFamily="34" charset="-128"/>
            </a:endParaRPr>
          </a:p>
          <a:p>
            <a:pPr eaLnBrk="1" hangingPunct="1">
              <a:buFontTx/>
              <a:buNone/>
            </a:pPr>
            <a:r>
              <a:rPr lang="en-US" altLang="en-US" dirty="0">
                <a:ea typeface="ＭＳ Ｐゴシック" panose="020B0600070205080204" pitchFamily="34" charset="-128"/>
              </a:rPr>
              <a:t>                        </a:t>
            </a:r>
            <a:r>
              <a:rPr lang="en-US" altLang="en-US" sz="1600" dirty="0">
                <a:ea typeface="ＭＳ Ｐゴシック" panose="020B0600070205080204" pitchFamily="34" charset="-128"/>
              </a:rPr>
              <a:t>y = B</a:t>
            </a:r>
            <a:r>
              <a:rPr lang="en-US" altLang="en-US" sz="1600" baseline="-25000" dirty="0">
                <a:ea typeface="ＭＳ Ｐゴシック" panose="020B0600070205080204" pitchFamily="34" charset="-128"/>
              </a:rPr>
              <a:t>0</a:t>
            </a:r>
            <a:r>
              <a:rPr lang="en-US" altLang="en-US" sz="1600" dirty="0">
                <a:ea typeface="ＭＳ Ｐゴシック" panose="020B0600070205080204" pitchFamily="34" charset="-128"/>
              </a:rPr>
              <a:t> + B</a:t>
            </a:r>
            <a:r>
              <a:rPr lang="en-US" altLang="en-US" sz="1600" baseline="-25000" dirty="0">
                <a:ea typeface="ＭＳ Ｐゴシック" panose="020B0600070205080204" pitchFamily="34" charset="-128"/>
              </a:rPr>
              <a:t>1</a:t>
            </a:r>
            <a:r>
              <a:rPr lang="en-US" altLang="en-US" sz="1600" dirty="0">
                <a:ea typeface="ＭＳ Ｐゴシック" panose="020B0600070205080204" pitchFamily="34" charset="-128"/>
              </a:rPr>
              <a:t>x</a:t>
            </a:r>
            <a:r>
              <a:rPr lang="en-US" altLang="en-US" sz="1600" baseline="-25000" dirty="0">
                <a:ea typeface="ＭＳ Ｐゴシック" panose="020B0600070205080204" pitchFamily="34" charset="-128"/>
              </a:rPr>
              <a:t>1</a:t>
            </a:r>
            <a:r>
              <a:rPr lang="en-US" altLang="en-US" sz="1600" dirty="0">
                <a:ea typeface="ＭＳ Ｐゴシック" panose="020B0600070205080204" pitchFamily="34" charset="-128"/>
              </a:rPr>
              <a:t>+</a:t>
            </a:r>
            <a:r>
              <a:rPr lang="en-US" altLang="en-US" sz="1600" dirty="0">
                <a:ea typeface="ＭＳ Ｐゴシック" panose="020B0600070205080204" pitchFamily="34" charset="-128"/>
                <a:sym typeface="Symbol" pitchFamily="2" charset="2"/>
              </a:rPr>
              <a:t> … + </a:t>
            </a:r>
            <a:r>
              <a:rPr lang="en-US" altLang="en-US" sz="1600" dirty="0" err="1">
                <a:ea typeface="ＭＳ Ｐゴシック" panose="020B0600070205080204" pitchFamily="34" charset="-128"/>
                <a:sym typeface="Symbol" pitchFamily="2" charset="2"/>
              </a:rPr>
              <a:t>B</a:t>
            </a:r>
            <a:r>
              <a:rPr lang="en-US" altLang="en-US" sz="1600" baseline="-25000" dirty="0" err="1">
                <a:ea typeface="ＭＳ Ｐゴシック" panose="020B0600070205080204" pitchFamily="34" charset="-128"/>
              </a:rPr>
              <a:t>k</a:t>
            </a:r>
            <a:r>
              <a:rPr lang="en-US" altLang="en-US" sz="1600" dirty="0" err="1">
                <a:ea typeface="ＭＳ Ｐゴシック" panose="020B0600070205080204" pitchFamily="34" charset="-128"/>
              </a:rPr>
              <a:t>x</a:t>
            </a:r>
            <a:r>
              <a:rPr lang="en-US" altLang="en-US" sz="1600" baseline="-25000" dirty="0" err="1">
                <a:ea typeface="ＭＳ Ｐゴシック" panose="020B0600070205080204" pitchFamily="34" charset="-128"/>
              </a:rPr>
              <a:t>k</a:t>
            </a:r>
            <a:r>
              <a:rPr lang="en-US" altLang="en-US" sz="1600" dirty="0">
                <a:ea typeface="ＭＳ Ｐゴシック" panose="020B0600070205080204" pitchFamily="34" charset="-128"/>
              </a:rPr>
              <a:t> + </a:t>
            </a:r>
            <a:r>
              <a:rPr lang="en-US" altLang="en-US" sz="1600" dirty="0">
                <a:ea typeface="ＭＳ Ｐゴシック" panose="020B0600070205080204" pitchFamily="34" charset="-128"/>
                <a:sym typeface="Symbol" pitchFamily="2" charset="2"/>
              </a:rPr>
              <a:t></a:t>
            </a:r>
          </a:p>
          <a:p>
            <a:pPr eaLnBrk="1" hangingPunct="1">
              <a:buFontTx/>
              <a:buNone/>
            </a:pPr>
            <a:endParaRPr lang="en-US" altLang="en-US" dirty="0">
              <a:ea typeface="ＭＳ Ｐゴシック" panose="020B0600070205080204" pitchFamily="34" charset="-128"/>
              <a:sym typeface="Symbol" pitchFamily="2" charset="2"/>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p:txBody>
      </p:sp>
      <p:sp>
        <p:nvSpPr>
          <p:cNvPr id="2" name="Rectangle 1">
            <a:extLst>
              <a:ext uri="{FF2B5EF4-FFF2-40B4-BE49-F238E27FC236}">
                <a16:creationId xmlns:a16="http://schemas.microsoft.com/office/drawing/2014/main" id="{7A415238-E65C-EC41-82F1-6F0C7132971B}"/>
              </a:ext>
            </a:extLst>
          </p:cNvPr>
          <p:cNvSpPr/>
          <p:nvPr/>
        </p:nvSpPr>
        <p:spPr>
          <a:xfrm>
            <a:off x="933450" y="2497376"/>
            <a:ext cx="3003299" cy="325025"/>
          </a:xfrm>
          <a:prstGeom prst="rect">
            <a:avLst/>
          </a:prstGeom>
        </p:spPr>
        <p:txBody>
          <a:bodyPr wrap="square">
            <a:spAutoFit/>
          </a:bodyPr>
          <a:lstStyle/>
          <a:p>
            <a:r>
              <a:rPr lang="en-US" sz="1512" dirty="0">
                <a:solidFill>
                  <a:srgbClr val="FF0000"/>
                </a:solidFill>
              </a:rPr>
              <a:t>Multiple Linear Regression</a:t>
            </a:r>
          </a:p>
        </p:txBody>
      </p:sp>
      <p:sp>
        <p:nvSpPr>
          <p:cNvPr id="4" name="Footer Placeholder 3">
            <a:extLst>
              <a:ext uri="{FF2B5EF4-FFF2-40B4-BE49-F238E27FC236}">
                <a16:creationId xmlns:a16="http://schemas.microsoft.com/office/drawing/2014/main" id="{731819F6-D937-9C61-783C-E1B2874F7A92}"/>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13056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7B0D-7FF9-DD4F-976F-3E0A31E78AA5}"/>
              </a:ext>
            </a:extLst>
          </p:cNvPr>
          <p:cNvSpPr>
            <a:spLocks noGrp="1"/>
          </p:cNvSpPr>
          <p:nvPr>
            <p:ph type="title"/>
          </p:nvPr>
        </p:nvSpPr>
        <p:spPr>
          <a:xfrm>
            <a:off x="1754149" y="211465"/>
            <a:ext cx="1101801" cy="215444"/>
          </a:xfrm>
        </p:spPr>
        <p:txBody>
          <a:bodyPr/>
          <a:lstStyle/>
          <a:p>
            <a:pPr rtl="0"/>
            <a:endParaRPr lang="en-US" dirty="0"/>
          </a:p>
        </p:txBody>
      </p:sp>
      <p:sp>
        <p:nvSpPr>
          <p:cNvPr id="3" name="Content Placeholder 2">
            <a:extLst>
              <a:ext uri="{FF2B5EF4-FFF2-40B4-BE49-F238E27FC236}">
                <a16:creationId xmlns:a16="http://schemas.microsoft.com/office/drawing/2014/main" id="{4D3B1096-02E6-6642-91C6-1FF2FB886860}"/>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6017AECA-349B-4E4A-A607-CF312B8C6146}"/>
              </a:ext>
            </a:extLst>
          </p:cNvPr>
          <p:cNvPicPr>
            <a:picLocks noChangeAspect="1"/>
          </p:cNvPicPr>
          <p:nvPr/>
        </p:nvPicPr>
        <p:blipFill>
          <a:blip r:embed="rId2"/>
          <a:stretch>
            <a:fillRect/>
          </a:stretch>
        </p:blipFill>
        <p:spPr>
          <a:xfrm>
            <a:off x="77653" y="433785"/>
            <a:ext cx="3612057" cy="2815500"/>
          </a:xfrm>
          <a:prstGeom prst="rect">
            <a:avLst/>
          </a:prstGeom>
        </p:spPr>
      </p:pic>
      <p:sp>
        <p:nvSpPr>
          <p:cNvPr id="5" name="Footer Placeholder 4">
            <a:extLst>
              <a:ext uri="{FF2B5EF4-FFF2-40B4-BE49-F238E27FC236}">
                <a16:creationId xmlns:a16="http://schemas.microsoft.com/office/drawing/2014/main" id="{E79FB806-043C-ABAE-74A6-DBF9B5617CFD}"/>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57676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8B7F-E232-4448-848D-4379001AA194}"/>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FC0C52B3-C7D8-154B-A594-7521C7DC40A8}"/>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DB689DD6-BDF9-5C49-B5AF-C28BA21B16DE}"/>
              </a:ext>
            </a:extLst>
          </p:cNvPr>
          <p:cNvPicPr>
            <a:picLocks noChangeAspect="1"/>
          </p:cNvPicPr>
          <p:nvPr/>
        </p:nvPicPr>
        <p:blipFill>
          <a:blip r:embed="rId2"/>
          <a:stretch>
            <a:fillRect/>
          </a:stretch>
        </p:blipFill>
        <p:spPr>
          <a:xfrm>
            <a:off x="32015" y="382427"/>
            <a:ext cx="4330212" cy="2308385"/>
          </a:xfrm>
          <a:prstGeom prst="rect">
            <a:avLst/>
          </a:prstGeom>
        </p:spPr>
      </p:pic>
      <p:sp>
        <p:nvSpPr>
          <p:cNvPr id="5" name="Footer Placeholder 4">
            <a:extLst>
              <a:ext uri="{FF2B5EF4-FFF2-40B4-BE49-F238E27FC236}">
                <a16:creationId xmlns:a16="http://schemas.microsoft.com/office/drawing/2014/main" id="{6C75D8E6-DE01-8370-05D9-45363F8C6B9E}"/>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50239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B1CF-8DAA-344F-BFBC-E663F1B8DB50}"/>
              </a:ext>
            </a:extLst>
          </p:cNvPr>
          <p:cNvSpPr>
            <a:spLocks noGrp="1"/>
          </p:cNvSpPr>
          <p:nvPr>
            <p:ph type="title"/>
          </p:nvPr>
        </p:nvSpPr>
        <p:spPr>
          <a:xfrm>
            <a:off x="87733" y="382428"/>
            <a:ext cx="4362294" cy="611612"/>
          </a:xfrm>
        </p:spPr>
        <p:txBody>
          <a:bodyPr>
            <a:normAutofit/>
          </a:bodyPr>
          <a:lstStyle/>
          <a:p>
            <a:r>
              <a:rPr lang="en-US" dirty="0"/>
              <a:t>A shortcut to find the weights using </a:t>
            </a:r>
            <a:r>
              <a:rPr lang="en-US" b="1" dirty="0"/>
              <a:t>Closed-Form solution</a:t>
            </a:r>
          </a:p>
        </p:txBody>
      </p:sp>
      <p:sp>
        <p:nvSpPr>
          <p:cNvPr id="3" name="Content Placeholder 2">
            <a:extLst>
              <a:ext uri="{FF2B5EF4-FFF2-40B4-BE49-F238E27FC236}">
                <a16:creationId xmlns:a16="http://schemas.microsoft.com/office/drawing/2014/main" id="{84DC86C0-541D-9B44-8B8C-CE0524D10B74}"/>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4D9E8092-523B-4940-AECC-B7F13D8198FD}"/>
              </a:ext>
            </a:extLst>
          </p:cNvPr>
          <p:cNvPicPr>
            <a:picLocks noChangeAspect="1"/>
          </p:cNvPicPr>
          <p:nvPr/>
        </p:nvPicPr>
        <p:blipFill>
          <a:blip r:embed="rId2"/>
          <a:stretch>
            <a:fillRect/>
          </a:stretch>
        </p:blipFill>
        <p:spPr>
          <a:xfrm>
            <a:off x="87733" y="897995"/>
            <a:ext cx="4499034" cy="2127779"/>
          </a:xfrm>
          <a:prstGeom prst="rect">
            <a:avLst/>
          </a:prstGeom>
        </p:spPr>
      </p:pic>
      <p:sp>
        <p:nvSpPr>
          <p:cNvPr id="5" name="Footer Placeholder 4">
            <a:extLst>
              <a:ext uri="{FF2B5EF4-FFF2-40B4-BE49-F238E27FC236}">
                <a16:creationId xmlns:a16="http://schemas.microsoft.com/office/drawing/2014/main" id="{B3849455-16E7-6C43-8E09-F1791CEED649}"/>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03025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53F4-201A-484F-B242-68A2E1C063E8}"/>
              </a:ext>
            </a:extLst>
          </p:cNvPr>
          <p:cNvSpPr>
            <a:spLocks noGrp="1"/>
          </p:cNvSpPr>
          <p:nvPr>
            <p:ph type="title"/>
          </p:nvPr>
        </p:nvSpPr>
        <p:spPr>
          <a:xfrm>
            <a:off x="47613" y="225891"/>
            <a:ext cx="3803066" cy="215444"/>
          </a:xfrm>
        </p:spPr>
        <p:txBody>
          <a:bodyPr/>
          <a:lstStyle/>
          <a:p>
            <a:r>
              <a:rPr lang="en-US" dirty="0"/>
              <a:t>An Example </a:t>
            </a:r>
          </a:p>
        </p:txBody>
      </p:sp>
      <p:pic>
        <p:nvPicPr>
          <p:cNvPr id="7" name="Content Placeholder 6">
            <a:extLst>
              <a:ext uri="{FF2B5EF4-FFF2-40B4-BE49-F238E27FC236}">
                <a16:creationId xmlns:a16="http://schemas.microsoft.com/office/drawing/2014/main" id="{7D04237E-C460-1842-A821-C74DC255FD47}"/>
              </a:ext>
            </a:extLst>
          </p:cNvPr>
          <p:cNvPicPr>
            <a:picLocks noGrp="1" noChangeAspect="1"/>
          </p:cNvPicPr>
          <p:nvPr>
            <p:ph idx="1"/>
          </p:nvPr>
        </p:nvPicPr>
        <p:blipFill>
          <a:blip r:embed="rId2"/>
          <a:stretch>
            <a:fillRect/>
          </a:stretch>
        </p:blipFill>
        <p:spPr>
          <a:xfrm>
            <a:off x="73072" y="1075645"/>
            <a:ext cx="2215026" cy="1035730"/>
          </a:xfrm>
          <a:prstGeom prst="rect">
            <a:avLst/>
          </a:prstGeom>
        </p:spPr>
      </p:pic>
      <p:sp>
        <p:nvSpPr>
          <p:cNvPr id="8" name="Rectangle 7">
            <a:extLst>
              <a:ext uri="{FF2B5EF4-FFF2-40B4-BE49-F238E27FC236}">
                <a16:creationId xmlns:a16="http://schemas.microsoft.com/office/drawing/2014/main" id="{CF12626E-119F-7D4D-BE93-C0C70D475476}"/>
              </a:ext>
            </a:extLst>
          </p:cNvPr>
          <p:cNvSpPr/>
          <p:nvPr/>
        </p:nvSpPr>
        <p:spPr>
          <a:xfrm>
            <a:off x="77646" y="869177"/>
            <a:ext cx="973343" cy="208647"/>
          </a:xfrm>
          <a:prstGeom prst="rect">
            <a:avLst/>
          </a:prstGeom>
        </p:spPr>
        <p:txBody>
          <a:bodyPr wrap="none">
            <a:spAutoFit/>
          </a:bodyPr>
          <a:lstStyle/>
          <a:p>
            <a:r>
              <a:rPr lang="en-US" sz="756" b="1" dirty="0">
                <a:solidFill>
                  <a:srgbClr val="212121"/>
                </a:solidFill>
                <a:latin typeface="open sans"/>
              </a:rPr>
              <a:t>Data generation</a:t>
            </a:r>
            <a:endParaRPr lang="en-US" sz="756" dirty="0"/>
          </a:p>
        </p:txBody>
      </p:sp>
      <p:sp>
        <p:nvSpPr>
          <p:cNvPr id="9" name="Rectangle 8">
            <a:extLst>
              <a:ext uri="{FF2B5EF4-FFF2-40B4-BE49-F238E27FC236}">
                <a16:creationId xmlns:a16="http://schemas.microsoft.com/office/drawing/2014/main" id="{ABCC55D6-C628-AC47-9503-F36DBE39988F}"/>
              </a:ext>
            </a:extLst>
          </p:cNvPr>
          <p:cNvSpPr/>
          <p:nvPr/>
        </p:nvSpPr>
        <p:spPr>
          <a:xfrm>
            <a:off x="1238250" y="2525326"/>
            <a:ext cx="3505200" cy="743793"/>
          </a:xfrm>
          <a:prstGeom prst="rect">
            <a:avLst/>
          </a:prstGeom>
        </p:spPr>
        <p:txBody>
          <a:bodyPr wrap="square">
            <a:spAutoFit/>
          </a:bodyPr>
          <a:lstStyle/>
          <a:p>
            <a:pPr lvl="1"/>
            <a:r>
              <a:rPr lang="en-US" sz="529" b="1" dirty="0">
                <a:solidFill>
                  <a:srgbClr val="006699"/>
                </a:solidFill>
                <a:latin typeface="Consolas" panose="020B0609020204030204" pitchFamily="49" charset="0"/>
              </a:rPr>
              <a:t>from </a:t>
            </a:r>
            <a:r>
              <a:rPr lang="en-US" sz="529" b="1" dirty="0" err="1">
                <a:solidFill>
                  <a:srgbClr val="006699"/>
                </a:solidFill>
                <a:latin typeface="Consolas" panose="020B0609020204030204" pitchFamily="49" charset="0"/>
              </a:rPr>
              <a:t>numpy.linalg</a:t>
            </a:r>
            <a:r>
              <a:rPr lang="en-US" sz="529" b="1" dirty="0">
                <a:solidFill>
                  <a:srgbClr val="006699"/>
                </a:solidFill>
                <a:latin typeface="Consolas" panose="020B0609020204030204" pitchFamily="49" charset="0"/>
              </a:rPr>
              <a:t> import </a:t>
            </a:r>
            <a:r>
              <a:rPr lang="en-US" sz="529" b="1" dirty="0" err="1">
                <a:solidFill>
                  <a:srgbClr val="006699"/>
                </a:solidFill>
                <a:latin typeface="Consolas" panose="020B0609020204030204" pitchFamily="49" charset="0"/>
              </a:rPr>
              <a:t>inv</a:t>
            </a:r>
            <a:r>
              <a:rPr lang="en-US" sz="529" b="1" dirty="0">
                <a:solidFill>
                  <a:srgbClr val="006699"/>
                </a:solidFill>
                <a:latin typeface="Consolas" panose="020B0609020204030204" pitchFamily="49" charset="0"/>
              </a:rPr>
              <a:t> </a:t>
            </a:r>
          </a:p>
          <a:p>
            <a:pPr lvl="1"/>
            <a:r>
              <a:rPr lang="en-US" sz="529" b="1" dirty="0">
                <a:solidFill>
                  <a:srgbClr val="006699"/>
                </a:solidFill>
                <a:latin typeface="Consolas" panose="020B0609020204030204" pitchFamily="49" charset="0"/>
              </a:rPr>
              <a:t>def </a:t>
            </a:r>
            <a:r>
              <a:rPr lang="en-US" sz="529" b="1" dirty="0" err="1">
                <a:solidFill>
                  <a:srgbClr val="006699"/>
                </a:solidFill>
                <a:latin typeface="Consolas" panose="020B0609020204030204" pitchFamily="49" charset="0"/>
              </a:rPr>
              <a:t>get_best_param</a:t>
            </a:r>
            <a:r>
              <a:rPr lang="en-US" sz="529" b="1" dirty="0">
                <a:solidFill>
                  <a:srgbClr val="006699"/>
                </a:solidFill>
                <a:latin typeface="Consolas" panose="020B0609020204030204" pitchFamily="49" charset="0"/>
              </a:rPr>
              <a:t>(X, y):  </a:t>
            </a:r>
          </a:p>
          <a:p>
            <a:r>
              <a:rPr lang="en-US" sz="529" dirty="0">
                <a:solidFill>
                  <a:srgbClr val="000000"/>
                </a:solidFill>
                <a:latin typeface="Consolas" panose="020B0609020204030204" pitchFamily="49" charset="0"/>
              </a:rPr>
              <a:t>    	</a:t>
            </a:r>
            <a:r>
              <a:rPr lang="en-US" sz="529" dirty="0" err="1">
                <a:solidFill>
                  <a:srgbClr val="000000"/>
                </a:solidFill>
                <a:latin typeface="Consolas" panose="020B0609020204030204" pitchFamily="49" charset="0"/>
              </a:rPr>
              <a:t>X_transpose</a:t>
            </a:r>
            <a:r>
              <a:rPr lang="en-US" sz="529" dirty="0">
                <a:solidFill>
                  <a:srgbClr val="000000"/>
                </a:solidFill>
                <a:latin typeface="Consolas" panose="020B0609020204030204" pitchFamily="49" charset="0"/>
              </a:rPr>
              <a:t> = X.T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r>
              <a:rPr lang="en-US" sz="529" dirty="0" err="1">
                <a:solidFill>
                  <a:srgbClr val="000000"/>
                </a:solidFill>
                <a:latin typeface="Consolas" panose="020B0609020204030204" pitchFamily="49" charset="0"/>
              </a:rPr>
              <a:t>best_params</a:t>
            </a:r>
            <a:r>
              <a:rPr lang="en-US" sz="529" dirty="0">
                <a:solidFill>
                  <a:srgbClr val="000000"/>
                </a:solidFill>
                <a:latin typeface="Consolas" panose="020B0609020204030204" pitchFamily="49" charset="0"/>
              </a:rPr>
              <a:t> = </a:t>
            </a:r>
            <a:r>
              <a:rPr lang="en-US" sz="529" dirty="0" err="1">
                <a:solidFill>
                  <a:srgbClr val="000000"/>
                </a:solidFill>
                <a:latin typeface="Consolas" panose="020B0609020204030204" pitchFamily="49" charset="0"/>
              </a:rPr>
              <a:t>inv</a:t>
            </a:r>
            <a:r>
              <a:rPr lang="en-US" sz="529" dirty="0">
                <a:solidFill>
                  <a:srgbClr val="000000"/>
                </a:solidFill>
                <a:latin typeface="Consolas" panose="020B0609020204030204" pitchFamily="49" charset="0"/>
              </a:rPr>
              <a:t>(</a:t>
            </a:r>
            <a:r>
              <a:rPr lang="en-US" sz="529" dirty="0" err="1">
                <a:solidFill>
                  <a:srgbClr val="000000"/>
                </a:solidFill>
                <a:latin typeface="Consolas" panose="020B0609020204030204" pitchFamily="49" charset="0"/>
              </a:rPr>
              <a:t>X_transpose.dot</a:t>
            </a:r>
            <a:r>
              <a:rPr lang="en-US" sz="529" dirty="0">
                <a:solidFill>
                  <a:srgbClr val="000000"/>
                </a:solidFill>
                <a:latin typeface="Consolas" panose="020B0609020204030204" pitchFamily="49" charset="0"/>
              </a:rPr>
              <a:t>(X)).dot(</a:t>
            </a:r>
            <a:r>
              <a:rPr lang="en-US" sz="529" dirty="0" err="1">
                <a:solidFill>
                  <a:srgbClr val="000000"/>
                </a:solidFill>
                <a:latin typeface="Consolas" panose="020B0609020204030204" pitchFamily="49" charset="0"/>
              </a:rPr>
              <a:t>X_transpose</a:t>
            </a:r>
            <a:r>
              <a:rPr lang="en-US" sz="529" dirty="0">
                <a:solidFill>
                  <a:srgbClr val="000000"/>
                </a:solidFill>
                <a:latin typeface="Consolas" panose="020B0609020204030204" pitchFamily="49" charset="0"/>
              </a:rPr>
              <a:t>).dot(y)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r>
              <a:rPr lang="en-US" sz="529" dirty="0">
                <a:solidFill>
                  <a:srgbClr val="008200"/>
                </a:solidFill>
                <a:latin typeface="Consolas" panose="020B0609020204030204" pitchFamily="49" charset="0"/>
              </a:rPr>
              <a:t># normal equation</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r>
              <a:rPr lang="en-US" sz="529" dirty="0">
                <a:solidFill>
                  <a:srgbClr val="008200"/>
                </a:solidFill>
                <a:latin typeface="Consolas" panose="020B0609020204030204" pitchFamily="49" charset="0"/>
              </a:rPr>
              <a:t># </a:t>
            </a:r>
            <a:r>
              <a:rPr lang="en-US" sz="529" dirty="0" err="1">
                <a:solidFill>
                  <a:srgbClr val="008200"/>
                </a:solidFill>
                <a:latin typeface="Consolas" panose="020B0609020204030204" pitchFamily="49" charset="0"/>
              </a:rPr>
              <a:t>theta_best</a:t>
            </a:r>
            <a:r>
              <a:rPr lang="en-US" sz="529" dirty="0">
                <a:solidFill>
                  <a:srgbClr val="008200"/>
                </a:solidFill>
                <a:latin typeface="Consolas" panose="020B0609020204030204" pitchFamily="49" charset="0"/>
              </a:rPr>
              <a:t> = (X.T * X)^(-1) * X.T * y</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a:t>
            </a:r>
            <a:r>
              <a:rPr lang="en-US" sz="529" b="1" dirty="0">
                <a:solidFill>
                  <a:srgbClr val="006699"/>
                </a:solidFill>
                <a:latin typeface="Consolas" panose="020B0609020204030204" pitchFamily="49" charset="0"/>
              </a:rPr>
              <a:t>return</a:t>
            </a:r>
            <a:r>
              <a:rPr lang="en-US" sz="529" dirty="0">
                <a:solidFill>
                  <a:srgbClr val="000000"/>
                </a:solidFill>
                <a:latin typeface="Consolas" panose="020B0609020204030204" pitchFamily="49" charset="0"/>
              </a:rPr>
              <a:t> </a:t>
            </a:r>
            <a:r>
              <a:rPr lang="en-US" sz="529" dirty="0" err="1">
                <a:solidFill>
                  <a:srgbClr val="000000"/>
                </a:solidFill>
                <a:latin typeface="Consolas" panose="020B0609020204030204" pitchFamily="49" charset="0"/>
              </a:rPr>
              <a:t>best_params</a:t>
            </a:r>
            <a:r>
              <a:rPr lang="en-US" sz="529" dirty="0">
                <a:solidFill>
                  <a:srgbClr val="000000"/>
                </a:solidFill>
                <a:latin typeface="Consolas" panose="020B0609020204030204" pitchFamily="49" charset="0"/>
              </a:rPr>
              <a:t> </a:t>
            </a:r>
            <a:r>
              <a:rPr lang="en-US" sz="529" dirty="0">
                <a:solidFill>
                  <a:srgbClr val="008200"/>
                </a:solidFill>
                <a:latin typeface="Consolas" panose="020B0609020204030204" pitchFamily="49" charset="0"/>
              </a:rPr>
              <a:t># returns a list</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p:txBody>
      </p:sp>
      <p:pic>
        <p:nvPicPr>
          <p:cNvPr id="10" name="Picture 9">
            <a:extLst>
              <a:ext uri="{FF2B5EF4-FFF2-40B4-BE49-F238E27FC236}">
                <a16:creationId xmlns:a16="http://schemas.microsoft.com/office/drawing/2014/main" id="{72E90D2D-531C-2F42-B8C2-8C138C42A04E}"/>
              </a:ext>
            </a:extLst>
          </p:cNvPr>
          <p:cNvPicPr>
            <a:picLocks noChangeAspect="1"/>
          </p:cNvPicPr>
          <p:nvPr/>
        </p:nvPicPr>
        <p:blipFill rotWithShape="1">
          <a:blip r:embed="rId3"/>
          <a:srcRect t="7709"/>
          <a:stretch/>
        </p:blipFill>
        <p:spPr>
          <a:xfrm>
            <a:off x="2488001" y="278971"/>
            <a:ext cx="2037984" cy="1983942"/>
          </a:xfrm>
          <a:prstGeom prst="rect">
            <a:avLst/>
          </a:prstGeom>
        </p:spPr>
      </p:pic>
      <p:sp>
        <p:nvSpPr>
          <p:cNvPr id="11" name="Rectangle 10">
            <a:extLst>
              <a:ext uri="{FF2B5EF4-FFF2-40B4-BE49-F238E27FC236}">
                <a16:creationId xmlns:a16="http://schemas.microsoft.com/office/drawing/2014/main" id="{3AD056C7-70C9-4340-9DF9-E8020DA2383F}"/>
              </a:ext>
            </a:extLst>
          </p:cNvPr>
          <p:cNvSpPr/>
          <p:nvPr/>
        </p:nvSpPr>
        <p:spPr>
          <a:xfrm>
            <a:off x="0" y="2164756"/>
            <a:ext cx="1912679" cy="580928"/>
          </a:xfrm>
          <a:prstGeom prst="rect">
            <a:avLst/>
          </a:prstGeom>
        </p:spPr>
        <p:txBody>
          <a:bodyPr wrap="square">
            <a:spAutoFit/>
          </a:bodyPr>
          <a:lstStyle/>
          <a:p>
            <a:r>
              <a:rPr lang="en-US" sz="529" dirty="0" err="1">
                <a:solidFill>
                  <a:srgbClr val="000000"/>
                </a:solidFill>
                <a:latin typeface="Consolas" panose="020B0609020204030204" pitchFamily="49" charset="0"/>
              </a:rPr>
              <a:t>X_b</a:t>
            </a:r>
            <a:r>
              <a:rPr lang="en-US" sz="529" dirty="0">
                <a:solidFill>
                  <a:srgbClr val="000000"/>
                </a:solidFill>
                <a:latin typeface="Consolas" panose="020B0609020204030204" pitchFamily="49" charset="0"/>
              </a:rPr>
              <a:t> = </a:t>
            </a:r>
            <a:r>
              <a:rPr lang="en-US" sz="529" dirty="0" err="1">
                <a:solidFill>
                  <a:srgbClr val="000000"/>
                </a:solidFill>
                <a:latin typeface="Consolas" panose="020B0609020204030204" pitchFamily="49" charset="0"/>
              </a:rPr>
              <a:t>np.c</a:t>
            </a:r>
            <a:r>
              <a:rPr lang="en-US" sz="529" dirty="0">
                <a:solidFill>
                  <a:srgbClr val="000000"/>
                </a:solidFill>
                <a:latin typeface="Consolas" panose="020B0609020204030204" pitchFamily="49" charset="0"/>
              </a:rPr>
              <a:t>_[</a:t>
            </a:r>
            <a:r>
              <a:rPr lang="en-US" sz="529" dirty="0" err="1">
                <a:solidFill>
                  <a:srgbClr val="000000"/>
                </a:solidFill>
                <a:latin typeface="Consolas" panose="020B0609020204030204" pitchFamily="49" charset="0"/>
              </a:rPr>
              <a:t>np.ones</a:t>
            </a:r>
            <a:r>
              <a:rPr lang="en-US" sz="529" dirty="0">
                <a:solidFill>
                  <a:srgbClr val="000000"/>
                </a:solidFill>
                <a:latin typeface="Consolas" panose="020B0609020204030204" pitchFamily="49" charset="0"/>
              </a:rPr>
              <a:t>((100, 1)), X] </a:t>
            </a:r>
          </a:p>
          <a:p>
            <a:r>
              <a:rPr lang="en-US" sz="529" dirty="0">
                <a:solidFill>
                  <a:srgbClr val="008200"/>
                </a:solidFill>
                <a:latin typeface="Consolas" panose="020B0609020204030204" pitchFamily="49" charset="0"/>
              </a:rPr>
              <a:t># set bias term to 1 for each sample</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err="1">
                <a:solidFill>
                  <a:srgbClr val="000000"/>
                </a:solidFill>
                <a:latin typeface="Consolas" panose="020B0609020204030204" pitchFamily="49" charset="0"/>
              </a:rPr>
              <a:t>params</a:t>
            </a:r>
            <a:r>
              <a:rPr lang="en-US" sz="529" dirty="0">
                <a:solidFill>
                  <a:srgbClr val="000000"/>
                </a:solidFill>
                <a:latin typeface="Consolas" panose="020B0609020204030204" pitchFamily="49" charset="0"/>
              </a:rPr>
              <a:t> = </a:t>
            </a:r>
            <a:r>
              <a:rPr lang="en-US" sz="529" dirty="0" err="1">
                <a:solidFill>
                  <a:srgbClr val="000000"/>
                </a:solidFill>
                <a:latin typeface="Consolas" panose="020B0609020204030204" pitchFamily="49" charset="0"/>
              </a:rPr>
              <a:t>get_best_param</a:t>
            </a:r>
            <a:r>
              <a:rPr lang="en-US" sz="529" dirty="0">
                <a:solidFill>
                  <a:srgbClr val="000000"/>
                </a:solidFill>
                <a:latin typeface="Consolas" panose="020B0609020204030204" pitchFamily="49" charset="0"/>
              </a:rPr>
              <a:t>(</a:t>
            </a:r>
            <a:r>
              <a:rPr lang="en-US" sz="529" dirty="0" err="1">
                <a:solidFill>
                  <a:srgbClr val="000000"/>
                </a:solidFill>
                <a:latin typeface="Consolas" panose="020B0609020204030204" pitchFamily="49" charset="0"/>
              </a:rPr>
              <a:t>X_b</a:t>
            </a:r>
            <a:r>
              <a:rPr lang="en-US" sz="529" dirty="0">
                <a:solidFill>
                  <a:srgbClr val="000000"/>
                </a:solidFill>
                <a:latin typeface="Consolas" panose="020B0609020204030204" pitchFamily="49" charset="0"/>
              </a:rPr>
              <a:t>, y)  </a:t>
            </a:r>
            <a:endParaRPr lang="en-US" sz="529" dirty="0">
              <a:solidFill>
                <a:srgbClr val="5C5C5C"/>
              </a:solidFill>
              <a:latin typeface="Consolas" panose="020B0609020204030204" pitchFamily="49" charset="0"/>
            </a:endParaRPr>
          </a:p>
          <a:p>
            <a:r>
              <a:rPr lang="en-US" sz="529" b="1" dirty="0">
                <a:solidFill>
                  <a:srgbClr val="006699"/>
                </a:solidFill>
                <a:latin typeface="Consolas" panose="020B0609020204030204" pitchFamily="49" charset="0"/>
              </a:rPr>
              <a:t>print</a:t>
            </a:r>
            <a:r>
              <a:rPr lang="en-US" sz="529" dirty="0">
                <a:solidFill>
                  <a:srgbClr val="000000"/>
                </a:solidFill>
                <a:latin typeface="Consolas" panose="020B0609020204030204" pitchFamily="49" charset="0"/>
              </a:rPr>
              <a:t>(</a:t>
            </a:r>
            <a:r>
              <a:rPr lang="en-US" sz="529" dirty="0" err="1">
                <a:solidFill>
                  <a:srgbClr val="000000"/>
                </a:solidFill>
                <a:latin typeface="Consolas" panose="020B0609020204030204" pitchFamily="49" charset="0"/>
              </a:rPr>
              <a:t>params</a:t>
            </a:r>
            <a:r>
              <a:rPr lang="en-US" sz="529" dirty="0">
                <a:solidFill>
                  <a:srgbClr val="000000"/>
                </a:solidFill>
                <a:latin typeface="Consolas" panose="020B0609020204030204" pitchFamily="49" charset="0"/>
              </a:rPr>
              <a:t>)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array([[ 3.94204397],  </a:t>
            </a:r>
            <a:endParaRPr lang="en-US" sz="529" dirty="0">
              <a:solidFill>
                <a:srgbClr val="5C5C5C"/>
              </a:solidFill>
              <a:latin typeface="Consolas" panose="020B0609020204030204" pitchFamily="49" charset="0"/>
            </a:endParaRPr>
          </a:p>
          <a:p>
            <a:r>
              <a:rPr lang="en-US" sz="529" dirty="0">
                <a:solidFill>
                  <a:srgbClr val="000000"/>
                </a:solidFill>
                <a:latin typeface="Consolas" panose="020B0609020204030204" pitchFamily="49" charset="0"/>
              </a:rPr>
              <a:t>       [ 3.08256508]])</a:t>
            </a:r>
            <a:endParaRPr lang="en-US" sz="529" dirty="0">
              <a:solidFill>
                <a:srgbClr val="5C5C5C"/>
              </a:solidFill>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BC7544EA-3712-A46F-FFB3-B541D75DD28A}"/>
              </a:ext>
            </a:extLst>
          </p:cNvPr>
          <p:cNvCxnSpPr/>
          <p:nvPr/>
        </p:nvCxnSpPr>
        <p:spPr>
          <a:xfrm>
            <a:off x="1238250" y="2455220"/>
            <a:ext cx="533400" cy="26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57044F9D-5B61-5CE5-C22F-A625A4C43888}"/>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010891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180A6-19D1-F546-81BB-92B83B118DC5}"/>
              </a:ext>
            </a:extLst>
          </p:cNvPr>
          <p:cNvSpPr>
            <a:spLocks noGrp="1"/>
          </p:cNvSpPr>
          <p:nvPr>
            <p:ph idx="1"/>
          </p:nvPr>
        </p:nvSpPr>
        <p:spPr>
          <a:xfrm>
            <a:off x="367931" y="856397"/>
            <a:ext cx="3874236" cy="169277"/>
          </a:xfrm>
        </p:spPr>
        <p:txBody>
          <a:bodyPr/>
          <a:lstStyle/>
          <a:p>
            <a:endParaRPr lang="en-US" dirty="0"/>
          </a:p>
        </p:txBody>
      </p:sp>
      <p:pic>
        <p:nvPicPr>
          <p:cNvPr id="7" name="Picture 6">
            <a:extLst>
              <a:ext uri="{FF2B5EF4-FFF2-40B4-BE49-F238E27FC236}">
                <a16:creationId xmlns:a16="http://schemas.microsoft.com/office/drawing/2014/main" id="{B72FB293-24EC-924D-97B7-0A0C8C887E42}"/>
              </a:ext>
            </a:extLst>
          </p:cNvPr>
          <p:cNvPicPr>
            <a:picLocks noChangeAspect="1"/>
          </p:cNvPicPr>
          <p:nvPr/>
        </p:nvPicPr>
        <p:blipFill>
          <a:blip r:embed="rId2"/>
          <a:stretch>
            <a:fillRect/>
          </a:stretch>
        </p:blipFill>
        <p:spPr>
          <a:xfrm>
            <a:off x="106913" y="774740"/>
            <a:ext cx="1988106" cy="955635"/>
          </a:xfrm>
          <a:prstGeom prst="rect">
            <a:avLst/>
          </a:prstGeom>
        </p:spPr>
      </p:pic>
      <p:sp>
        <p:nvSpPr>
          <p:cNvPr id="8" name="Rectangle 7">
            <a:extLst>
              <a:ext uri="{FF2B5EF4-FFF2-40B4-BE49-F238E27FC236}">
                <a16:creationId xmlns:a16="http://schemas.microsoft.com/office/drawing/2014/main" id="{446C5765-B911-3D46-8597-AE2C4EADA46D}"/>
              </a:ext>
            </a:extLst>
          </p:cNvPr>
          <p:cNvSpPr/>
          <p:nvPr/>
        </p:nvSpPr>
        <p:spPr>
          <a:xfrm>
            <a:off x="19050" y="2316242"/>
            <a:ext cx="2993364" cy="673902"/>
          </a:xfrm>
          <a:prstGeom prst="rect">
            <a:avLst/>
          </a:prstGeom>
        </p:spPr>
        <p:txBody>
          <a:bodyPr wrap="square">
            <a:spAutoFit/>
          </a:bodyPr>
          <a:lstStyle/>
          <a:p>
            <a:r>
              <a:rPr lang="en-US" sz="756" dirty="0" err="1">
                <a:solidFill>
                  <a:srgbClr val="000000"/>
                </a:solidFill>
                <a:latin typeface="Consolas" panose="020B0609020204030204" pitchFamily="49" charset="0"/>
              </a:rPr>
              <a:t>plt.plot</a:t>
            </a:r>
            <a:r>
              <a:rPr lang="en-US" sz="756" dirty="0">
                <a:solidFill>
                  <a:srgbClr val="000000"/>
                </a:solidFill>
                <a:latin typeface="Consolas" panose="020B0609020204030204" pitchFamily="49" charset="0"/>
              </a:rPr>
              <a:t>(</a:t>
            </a:r>
            <a:r>
              <a:rPr lang="en-US" sz="756" dirty="0" err="1">
                <a:solidFill>
                  <a:srgbClr val="000000"/>
                </a:solidFill>
                <a:latin typeface="Consolas" panose="020B0609020204030204" pitchFamily="49" charset="0"/>
              </a:rPr>
              <a:t>test_X</a:t>
            </a:r>
            <a:r>
              <a:rPr lang="en-US" sz="756" dirty="0">
                <a:solidFill>
                  <a:srgbClr val="000000"/>
                </a:solidFill>
                <a:latin typeface="Consolas" panose="020B0609020204030204" pitchFamily="49" charset="0"/>
              </a:rPr>
              <a:t>, prediction, </a:t>
            </a:r>
            <a:r>
              <a:rPr lang="en-US" sz="756" dirty="0">
                <a:solidFill>
                  <a:srgbClr val="0000FF"/>
                </a:solidFill>
                <a:latin typeface="Consolas" panose="020B0609020204030204" pitchFamily="49" charset="0"/>
              </a:rPr>
              <a:t>"r--"</a:t>
            </a:r>
            <a:r>
              <a:rPr lang="en-US" sz="756" dirty="0">
                <a:solidFill>
                  <a:srgbClr val="000000"/>
                </a:solidFill>
                <a:latin typeface="Consolas" panose="020B0609020204030204" pitchFamily="49" charset="0"/>
              </a:rPr>
              <a:t>)  </a:t>
            </a:r>
            <a:endParaRPr lang="en-US" sz="756" dirty="0">
              <a:solidFill>
                <a:srgbClr val="5C5C5C"/>
              </a:solidFill>
              <a:latin typeface="Consolas" panose="020B0609020204030204" pitchFamily="49" charset="0"/>
            </a:endParaRPr>
          </a:p>
          <a:p>
            <a:r>
              <a:rPr lang="en-US" sz="756" dirty="0" err="1">
                <a:solidFill>
                  <a:srgbClr val="000000"/>
                </a:solidFill>
                <a:latin typeface="Consolas" panose="020B0609020204030204" pitchFamily="49" charset="0"/>
              </a:rPr>
              <a:t>plt.plot</a:t>
            </a:r>
            <a:r>
              <a:rPr lang="en-US" sz="756" dirty="0">
                <a:solidFill>
                  <a:srgbClr val="000000"/>
                </a:solidFill>
                <a:latin typeface="Consolas" panose="020B0609020204030204" pitchFamily="49" charset="0"/>
              </a:rPr>
              <a:t>(X, y, </a:t>
            </a:r>
            <a:r>
              <a:rPr lang="en-US" sz="756" dirty="0">
                <a:solidFill>
                  <a:srgbClr val="0000FF"/>
                </a:solidFill>
                <a:latin typeface="Consolas" panose="020B0609020204030204" pitchFamily="49" charset="0"/>
              </a:rPr>
              <a:t>"b."</a:t>
            </a:r>
            <a:r>
              <a:rPr lang="en-US" sz="756" dirty="0">
                <a:solidFill>
                  <a:srgbClr val="000000"/>
                </a:solidFill>
                <a:latin typeface="Consolas" panose="020B0609020204030204" pitchFamily="49" charset="0"/>
              </a:rPr>
              <a:t>)  </a:t>
            </a:r>
            <a:endParaRPr lang="en-US" sz="756" dirty="0">
              <a:solidFill>
                <a:srgbClr val="5C5C5C"/>
              </a:solidFill>
              <a:latin typeface="Consolas" panose="020B0609020204030204" pitchFamily="49" charset="0"/>
            </a:endParaRPr>
          </a:p>
          <a:p>
            <a:r>
              <a:rPr lang="en-US" sz="756" dirty="0" err="1">
                <a:solidFill>
                  <a:srgbClr val="000000"/>
                </a:solidFill>
                <a:latin typeface="Consolas" panose="020B0609020204030204" pitchFamily="49" charset="0"/>
              </a:rPr>
              <a:t>plt.axis</a:t>
            </a:r>
            <a:r>
              <a:rPr lang="en-US" sz="756" dirty="0">
                <a:solidFill>
                  <a:srgbClr val="000000"/>
                </a:solidFill>
                <a:latin typeface="Consolas" panose="020B0609020204030204" pitchFamily="49" charset="0"/>
              </a:rPr>
              <a:t>([0, 2, 0, 15]) </a:t>
            </a:r>
          </a:p>
          <a:p>
            <a:r>
              <a:rPr lang="en-US" sz="756" dirty="0">
                <a:solidFill>
                  <a:srgbClr val="008200"/>
                </a:solidFill>
                <a:latin typeface="Consolas" panose="020B0609020204030204" pitchFamily="49" charset="0"/>
              </a:rPr>
              <a:t># x axis range 0 to 2, y axis range 0 to 15</a:t>
            </a:r>
            <a:r>
              <a:rPr lang="en-US" sz="756" dirty="0">
                <a:solidFill>
                  <a:srgbClr val="000000"/>
                </a:solidFill>
                <a:latin typeface="Consolas" panose="020B0609020204030204" pitchFamily="49" charset="0"/>
              </a:rPr>
              <a:t>  </a:t>
            </a:r>
            <a:endParaRPr lang="en-US" sz="756" dirty="0">
              <a:solidFill>
                <a:srgbClr val="5C5C5C"/>
              </a:solidFill>
              <a:latin typeface="Consolas" panose="020B0609020204030204" pitchFamily="49" charset="0"/>
            </a:endParaRPr>
          </a:p>
          <a:p>
            <a:r>
              <a:rPr lang="en-US" sz="756" dirty="0" err="1">
                <a:solidFill>
                  <a:srgbClr val="000000"/>
                </a:solidFill>
                <a:latin typeface="Consolas" panose="020B0609020204030204" pitchFamily="49" charset="0"/>
              </a:rPr>
              <a:t>plt.show</a:t>
            </a:r>
            <a:r>
              <a:rPr lang="en-US" sz="756" dirty="0">
                <a:solidFill>
                  <a:srgbClr val="000000"/>
                </a:solidFill>
                <a:latin typeface="Consolas" panose="020B0609020204030204" pitchFamily="49" charset="0"/>
              </a:rPr>
              <a:t>() </a:t>
            </a:r>
            <a:endParaRPr lang="en-US" sz="756" dirty="0">
              <a:solidFill>
                <a:srgbClr val="5C5C5C"/>
              </a:solidFill>
              <a:latin typeface="Consolas" panose="020B0609020204030204" pitchFamily="49" charset="0"/>
            </a:endParaRPr>
          </a:p>
        </p:txBody>
      </p:sp>
      <p:pic>
        <p:nvPicPr>
          <p:cNvPr id="9" name="Picture 8">
            <a:extLst>
              <a:ext uri="{FF2B5EF4-FFF2-40B4-BE49-F238E27FC236}">
                <a16:creationId xmlns:a16="http://schemas.microsoft.com/office/drawing/2014/main" id="{06307C67-6C86-DD4F-A480-B69A8AA58A6F}"/>
              </a:ext>
            </a:extLst>
          </p:cNvPr>
          <p:cNvPicPr>
            <a:picLocks noChangeAspect="1"/>
          </p:cNvPicPr>
          <p:nvPr/>
        </p:nvPicPr>
        <p:blipFill>
          <a:blip r:embed="rId3"/>
          <a:stretch>
            <a:fillRect/>
          </a:stretch>
        </p:blipFill>
        <p:spPr>
          <a:xfrm>
            <a:off x="2167514" y="693103"/>
            <a:ext cx="2468324" cy="1623139"/>
          </a:xfrm>
          <a:prstGeom prst="rect">
            <a:avLst/>
          </a:prstGeom>
        </p:spPr>
      </p:pic>
      <p:sp>
        <p:nvSpPr>
          <p:cNvPr id="2" name="Footer Placeholder 1">
            <a:extLst>
              <a:ext uri="{FF2B5EF4-FFF2-40B4-BE49-F238E27FC236}">
                <a16:creationId xmlns:a16="http://schemas.microsoft.com/office/drawing/2014/main" id="{3283BCE9-49F3-A542-6943-F27267B11DB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526693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C6EC-DFBE-FE4F-9E9B-14F169AC6747}"/>
              </a:ext>
            </a:extLst>
          </p:cNvPr>
          <p:cNvSpPr>
            <a:spLocks noGrp="1"/>
          </p:cNvSpPr>
          <p:nvPr>
            <p:ph type="title"/>
          </p:nvPr>
        </p:nvSpPr>
        <p:spPr>
          <a:xfrm>
            <a:off x="1754149" y="211465"/>
            <a:ext cx="1101801" cy="215444"/>
          </a:xfrm>
        </p:spPr>
        <p:txBody>
          <a:bodyPr/>
          <a:lstStyle/>
          <a:p>
            <a:r>
              <a:rPr lang="en-US" b="1" dirty="0" err="1"/>
              <a:t>SKLearn</a:t>
            </a:r>
            <a:endParaRPr lang="en-US" b="1" dirty="0"/>
          </a:p>
        </p:txBody>
      </p:sp>
      <p:sp>
        <p:nvSpPr>
          <p:cNvPr id="3" name="Content Placeholder 2">
            <a:extLst>
              <a:ext uri="{FF2B5EF4-FFF2-40B4-BE49-F238E27FC236}">
                <a16:creationId xmlns:a16="http://schemas.microsoft.com/office/drawing/2014/main" id="{EBB50808-4CA5-8547-8ED6-25172A1C6897}"/>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432988C6-A282-A64C-AFCE-98162A96A013}"/>
              </a:ext>
            </a:extLst>
          </p:cNvPr>
          <p:cNvPicPr>
            <a:picLocks noChangeAspect="1"/>
          </p:cNvPicPr>
          <p:nvPr/>
        </p:nvPicPr>
        <p:blipFill>
          <a:blip r:embed="rId2"/>
          <a:stretch>
            <a:fillRect/>
          </a:stretch>
        </p:blipFill>
        <p:spPr>
          <a:xfrm>
            <a:off x="628650" y="1280793"/>
            <a:ext cx="3104299" cy="1323560"/>
          </a:xfrm>
          <a:prstGeom prst="rect">
            <a:avLst/>
          </a:prstGeom>
        </p:spPr>
      </p:pic>
      <p:sp>
        <p:nvSpPr>
          <p:cNvPr id="5" name="Footer Placeholder 4">
            <a:extLst>
              <a:ext uri="{FF2B5EF4-FFF2-40B4-BE49-F238E27FC236}">
                <a16:creationId xmlns:a16="http://schemas.microsoft.com/office/drawing/2014/main" id="{E5BAFF82-5492-BF0C-AABD-11B7560A3F8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108360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5325-2470-9D46-9304-431DF6ADD48F}"/>
              </a:ext>
            </a:extLst>
          </p:cNvPr>
          <p:cNvSpPr>
            <a:spLocks noGrp="1"/>
          </p:cNvSpPr>
          <p:nvPr>
            <p:ph type="title"/>
          </p:nvPr>
        </p:nvSpPr>
        <p:spPr>
          <a:xfrm>
            <a:off x="128058" y="289719"/>
            <a:ext cx="3803066" cy="215444"/>
          </a:xfrm>
        </p:spPr>
        <p:txBody>
          <a:bodyPr/>
          <a:lstStyle/>
          <a:p>
            <a:r>
              <a:rPr lang="en-US" dirty="0"/>
              <a:t>What is Regression?</a:t>
            </a:r>
          </a:p>
        </p:txBody>
      </p:sp>
      <p:sp>
        <p:nvSpPr>
          <p:cNvPr id="3" name="Content Placeholder 2">
            <a:extLst>
              <a:ext uri="{FF2B5EF4-FFF2-40B4-BE49-F238E27FC236}">
                <a16:creationId xmlns:a16="http://schemas.microsoft.com/office/drawing/2014/main" id="{3C278BB9-69BB-904A-9ADC-60E56DC532CD}"/>
              </a:ext>
            </a:extLst>
          </p:cNvPr>
          <p:cNvSpPr>
            <a:spLocks noGrp="1"/>
          </p:cNvSpPr>
          <p:nvPr>
            <p:ph idx="1"/>
          </p:nvPr>
        </p:nvSpPr>
        <p:spPr>
          <a:xfrm>
            <a:off x="128058" y="879321"/>
            <a:ext cx="4257940" cy="2527454"/>
          </a:xfrm>
        </p:spPr>
        <p:txBody>
          <a:bodyPr>
            <a:normAutofit/>
          </a:bodyPr>
          <a:lstStyle/>
          <a:p>
            <a:r>
              <a:rPr lang="en-US" sz="907" dirty="0"/>
              <a:t>Regression is usually termed as </a:t>
            </a:r>
            <a:r>
              <a:rPr lang="en-US" sz="907" dirty="0">
                <a:solidFill>
                  <a:srgbClr val="FF0000"/>
                </a:solidFill>
              </a:rPr>
              <a:t>determining relationship(s) </a:t>
            </a:r>
            <a:r>
              <a:rPr lang="en-US" sz="907" dirty="0"/>
              <a:t>between two or more variables. </a:t>
            </a:r>
          </a:p>
          <a:p>
            <a:endParaRPr lang="en-US" sz="907" dirty="0"/>
          </a:p>
          <a:p>
            <a:pPr algn="ctr"/>
            <a:r>
              <a:rPr lang="en-US" sz="907" b="1" dirty="0"/>
              <a:t>Let’s say          Y= 2*X + 3</a:t>
            </a:r>
          </a:p>
          <a:p>
            <a:endParaRPr lang="en-US" sz="907" dirty="0"/>
          </a:p>
          <a:p>
            <a:r>
              <a:rPr lang="en-US" sz="907" dirty="0"/>
              <a:t>X is termed as the</a:t>
            </a:r>
            <a:r>
              <a:rPr lang="en-US" sz="907" i="1" dirty="0"/>
              <a:t> </a:t>
            </a:r>
            <a:r>
              <a:rPr lang="en-US" sz="907" i="1" dirty="0">
                <a:solidFill>
                  <a:srgbClr val="FF0000"/>
                </a:solidFill>
              </a:rPr>
              <a:t>independent</a:t>
            </a:r>
            <a:r>
              <a:rPr lang="en-US" sz="907" i="1" dirty="0"/>
              <a:t> variable</a:t>
            </a:r>
            <a:r>
              <a:rPr lang="en-US" sz="907" dirty="0"/>
              <a:t> and Y is termed as the </a:t>
            </a:r>
            <a:r>
              <a:rPr lang="en-US" sz="907" i="1" dirty="0">
                <a:solidFill>
                  <a:srgbClr val="FF0000"/>
                </a:solidFill>
              </a:rPr>
              <a:t>dependent </a:t>
            </a:r>
            <a:r>
              <a:rPr lang="en-US" sz="907" i="1" dirty="0"/>
              <a:t>variable and </a:t>
            </a:r>
            <a:r>
              <a:rPr lang="en-US" sz="907" dirty="0">
                <a:solidFill>
                  <a:srgbClr val="0070C0"/>
                </a:solidFill>
              </a:rPr>
              <a:t>Y</a:t>
            </a:r>
            <a:r>
              <a:rPr lang="en-US" sz="907" i="1" dirty="0">
                <a:solidFill>
                  <a:srgbClr val="0070C0"/>
                </a:solidFill>
              </a:rPr>
              <a:t> has a continuous range </a:t>
            </a:r>
            <a:r>
              <a:rPr lang="en-US" sz="907" i="1" dirty="0"/>
              <a:t>(unlike classification where Y is discrete)</a:t>
            </a:r>
            <a:r>
              <a:rPr lang="en-US" sz="907" dirty="0"/>
              <a:t>.</a:t>
            </a:r>
          </a:p>
          <a:p>
            <a:endParaRPr lang="en-US" sz="907" dirty="0"/>
          </a:p>
          <a:p>
            <a:r>
              <a:rPr lang="en-US" sz="907" dirty="0"/>
              <a:t>If we had multiple input attributes (e.g. x1, x2, x3, etc.) This would be called multiple linear regression. </a:t>
            </a:r>
          </a:p>
          <a:p>
            <a:endParaRPr lang="en-US" sz="907" dirty="0"/>
          </a:p>
          <a:p>
            <a:pPr algn="ctr"/>
            <a:r>
              <a:rPr lang="en-US" sz="907" b="1" dirty="0"/>
              <a:t>Y= 2*X1 + 3*X2 + 0.5*X3 + 2</a:t>
            </a:r>
          </a:p>
          <a:p>
            <a:endParaRPr lang="en-US" sz="907" dirty="0"/>
          </a:p>
          <a:p>
            <a:endParaRPr lang="en-US" sz="907" dirty="0"/>
          </a:p>
          <a:p>
            <a:endParaRPr lang="en-US" sz="907" dirty="0"/>
          </a:p>
          <a:p>
            <a:endParaRPr lang="en-US" sz="907" dirty="0"/>
          </a:p>
        </p:txBody>
      </p:sp>
      <p:sp>
        <p:nvSpPr>
          <p:cNvPr id="5" name="Footer Placeholder 4">
            <a:extLst>
              <a:ext uri="{FF2B5EF4-FFF2-40B4-BE49-F238E27FC236}">
                <a16:creationId xmlns:a16="http://schemas.microsoft.com/office/drawing/2014/main" id="{873EBEF9-AFE8-D08B-D1EF-9D59903FB7A0}"/>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38177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6B52-A313-9D44-8D7C-90CFB039810D}"/>
              </a:ext>
            </a:extLst>
          </p:cNvPr>
          <p:cNvSpPr>
            <a:spLocks noGrp="1"/>
          </p:cNvSpPr>
          <p:nvPr>
            <p:ph type="title"/>
          </p:nvPr>
        </p:nvSpPr>
        <p:spPr>
          <a:xfrm>
            <a:off x="96043" y="239696"/>
            <a:ext cx="4418805" cy="492443"/>
          </a:xfrm>
        </p:spPr>
        <p:txBody>
          <a:bodyPr/>
          <a:lstStyle/>
          <a:p>
            <a:r>
              <a:rPr lang="en-US" b="1" dirty="0"/>
              <a:t>Another Solution to find weights: </a:t>
            </a:r>
            <a:r>
              <a:rPr lang="en-US" sz="1600" b="1" u="sng" dirty="0"/>
              <a:t>Gradient Descent </a:t>
            </a:r>
          </a:p>
        </p:txBody>
      </p:sp>
      <p:sp>
        <p:nvSpPr>
          <p:cNvPr id="3" name="Content Placeholder 2">
            <a:extLst>
              <a:ext uri="{FF2B5EF4-FFF2-40B4-BE49-F238E27FC236}">
                <a16:creationId xmlns:a16="http://schemas.microsoft.com/office/drawing/2014/main" id="{7820E9EE-D81B-FC49-B68F-B9437ED07A18}"/>
              </a:ext>
            </a:extLst>
          </p:cNvPr>
          <p:cNvSpPr>
            <a:spLocks noGrp="1"/>
          </p:cNvSpPr>
          <p:nvPr>
            <p:ph idx="1"/>
          </p:nvPr>
        </p:nvSpPr>
        <p:spPr>
          <a:xfrm>
            <a:off x="91374" y="587375"/>
            <a:ext cx="4423475" cy="2708434"/>
          </a:xfrm>
        </p:spPr>
        <p:txBody>
          <a:bodyPr/>
          <a:lstStyle/>
          <a:p>
            <a:r>
              <a:rPr lang="en-US" dirty="0"/>
              <a:t>The goal is to </a:t>
            </a:r>
            <a:r>
              <a:rPr lang="en-US" b="1" dirty="0"/>
              <a:t>minimize the cost function</a:t>
            </a:r>
            <a:r>
              <a:rPr lang="en-US" dirty="0"/>
              <a:t>.</a:t>
            </a:r>
          </a:p>
          <a:p>
            <a:endParaRPr lang="en-US" dirty="0"/>
          </a:p>
          <a:p>
            <a:r>
              <a:rPr lang="en-US" dirty="0"/>
              <a:t>Minimizing any function means </a:t>
            </a:r>
            <a:r>
              <a:rPr lang="en-US" b="1" u="sng" dirty="0">
                <a:solidFill>
                  <a:srgbClr val="FF0000"/>
                </a:solidFill>
              </a:rPr>
              <a:t>finding the deepest valley</a:t>
            </a:r>
            <a:r>
              <a:rPr lang="en-US" dirty="0"/>
              <a:t> in that function. </a:t>
            </a:r>
          </a:p>
          <a:p>
            <a:r>
              <a:rPr lang="en-US" dirty="0"/>
              <a:t>This means getting to the </a:t>
            </a:r>
            <a:r>
              <a:rPr lang="en-US" b="1" u="sng" dirty="0">
                <a:solidFill>
                  <a:srgbClr val="FF0000"/>
                </a:solidFill>
              </a:rPr>
              <a:t>lowest error value </a:t>
            </a:r>
            <a:r>
              <a:rPr lang="en-US" dirty="0"/>
              <a:t>possible or increasing the accuracy of the model. </a:t>
            </a:r>
          </a:p>
          <a:p>
            <a:r>
              <a:rPr lang="en-US" dirty="0"/>
              <a:t>We increase accuracy by iterating over a training data set while tweaking our model's parameters (the weights and biases).</a:t>
            </a:r>
          </a:p>
          <a:p>
            <a:endParaRPr lang="en-US" dirty="0"/>
          </a:p>
          <a:p>
            <a:r>
              <a:rPr lang="en-US" dirty="0">
                <a:solidFill>
                  <a:srgbClr val="FF0000"/>
                </a:solidFill>
              </a:rPr>
              <a:t> Do you remember the Calculus course?!?!</a:t>
            </a:r>
          </a:p>
          <a:p>
            <a:endParaRPr lang="en-US" dirty="0">
              <a:solidFill>
                <a:srgbClr val="FF0000"/>
              </a:solidFill>
            </a:endParaRPr>
          </a:p>
          <a:p>
            <a:r>
              <a:rPr lang="en-US" dirty="0"/>
              <a:t>Using calculus, we know that the </a:t>
            </a:r>
            <a:r>
              <a:rPr lang="en-US" dirty="0">
                <a:solidFill>
                  <a:srgbClr val="FF0000"/>
                </a:solidFill>
              </a:rPr>
              <a:t>slope of a function is the derivative of the function with respect to a value</a:t>
            </a:r>
            <a:r>
              <a:rPr lang="en-US" dirty="0"/>
              <a:t>. </a:t>
            </a:r>
            <a:r>
              <a:rPr lang="en-US" i="1" dirty="0"/>
              <a:t>This slope always points to the nearest valley!</a:t>
            </a:r>
          </a:p>
          <a:p>
            <a:endParaRPr lang="en-US" i="1" dirty="0"/>
          </a:p>
          <a:p>
            <a:r>
              <a:rPr lang="en-US" dirty="0">
                <a:solidFill>
                  <a:srgbClr val="FF0000"/>
                </a:solidFill>
              </a:rPr>
              <a:t>Gradient Descent is a very generic optimization algorithm capable of finding optimal solutions to a wide range of problems.</a:t>
            </a:r>
          </a:p>
        </p:txBody>
      </p:sp>
      <p:sp>
        <p:nvSpPr>
          <p:cNvPr id="5" name="Footer Placeholder 4">
            <a:extLst>
              <a:ext uri="{FF2B5EF4-FFF2-40B4-BE49-F238E27FC236}">
                <a16:creationId xmlns:a16="http://schemas.microsoft.com/office/drawing/2014/main" id="{D0CE353B-C0DC-DF65-F20D-EB28BD2EFED9}"/>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069997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8804-D25C-0ABB-9D46-FAB58ED9B84A}"/>
              </a:ext>
            </a:extLst>
          </p:cNvPr>
          <p:cNvSpPr>
            <a:spLocks noGrp="1"/>
          </p:cNvSpPr>
          <p:nvPr>
            <p:ph type="title"/>
          </p:nvPr>
        </p:nvSpPr>
        <p:spPr>
          <a:xfrm>
            <a:off x="1466851" y="211465"/>
            <a:ext cx="1676400" cy="430887"/>
          </a:xfrm>
        </p:spPr>
        <p:txBody>
          <a:bodyPr/>
          <a:lstStyle/>
          <a:p>
            <a:r>
              <a:rPr lang="en-JO" dirty="0"/>
              <a:t>Important to know</a:t>
            </a:r>
          </a:p>
        </p:txBody>
      </p:sp>
      <p:sp>
        <p:nvSpPr>
          <p:cNvPr id="3" name="Text Placeholder 2">
            <a:extLst>
              <a:ext uri="{FF2B5EF4-FFF2-40B4-BE49-F238E27FC236}">
                <a16:creationId xmlns:a16="http://schemas.microsoft.com/office/drawing/2014/main" id="{9FD2E6E7-E496-D235-476A-3D20E3AAFBF4}"/>
              </a:ext>
            </a:extLst>
          </p:cNvPr>
          <p:cNvSpPr>
            <a:spLocks noGrp="1"/>
          </p:cNvSpPr>
          <p:nvPr>
            <p:ph type="body" idx="1"/>
          </p:nvPr>
        </p:nvSpPr>
        <p:spPr>
          <a:xfrm>
            <a:off x="171450" y="511175"/>
            <a:ext cx="4191000" cy="1809393"/>
          </a:xfrm>
        </p:spPr>
        <p:txBody>
          <a:bodyPr/>
          <a:lstStyle/>
          <a:p>
            <a:r>
              <a:rPr lang="en-US" b="0" i="0" dirty="0">
                <a:solidFill>
                  <a:srgbClr val="242424"/>
                </a:solidFill>
                <a:effectLst/>
                <a:latin typeface="source-serif-pro"/>
              </a:rPr>
              <a:t>Gradient descent algorithm does not work for all functions. There are two specific requirements. A function has to be:</a:t>
            </a:r>
          </a:p>
          <a:p>
            <a:pPr>
              <a:buFont typeface="Arial" panose="020B0604020202020204" pitchFamily="34" charset="0"/>
              <a:buChar char="•"/>
            </a:pPr>
            <a:r>
              <a:rPr lang="en-US" b="1" i="0" dirty="0">
                <a:solidFill>
                  <a:srgbClr val="242424"/>
                </a:solidFill>
                <a:effectLst/>
                <a:latin typeface="source-serif-pro"/>
              </a:rPr>
              <a:t>differentiable</a:t>
            </a:r>
            <a:endParaRPr lang="en-US" b="0" i="0" dirty="0">
              <a:solidFill>
                <a:srgbClr val="242424"/>
              </a:solidFill>
              <a:effectLst/>
              <a:latin typeface="source-serif-pro"/>
            </a:endParaRPr>
          </a:p>
          <a:p>
            <a:pPr>
              <a:buFont typeface="Arial" panose="020B0604020202020204" pitchFamily="34" charset="0"/>
              <a:buChar char="•"/>
            </a:pPr>
            <a:r>
              <a:rPr lang="en-US" b="1" i="0" dirty="0">
                <a:solidFill>
                  <a:srgbClr val="242424"/>
                </a:solidFill>
                <a:effectLst/>
                <a:latin typeface="source-serif-pro"/>
              </a:rPr>
              <a:t>convex</a:t>
            </a:r>
            <a:endParaRPr lang="en-US" b="0" i="0" dirty="0">
              <a:solidFill>
                <a:srgbClr val="242424"/>
              </a:solidFill>
              <a:effectLst/>
              <a:latin typeface="source-serif-pro"/>
            </a:endParaRPr>
          </a:p>
          <a:p>
            <a:r>
              <a:rPr lang="en-US" b="0" i="0" dirty="0">
                <a:solidFill>
                  <a:srgbClr val="242424"/>
                </a:solidFill>
                <a:effectLst/>
                <a:latin typeface="source-serif-pro"/>
              </a:rPr>
              <a:t>First, what does it mean it has to be </a:t>
            </a:r>
            <a:r>
              <a:rPr lang="en-US" b="1" i="0" dirty="0">
                <a:solidFill>
                  <a:srgbClr val="242424"/>
                </a:solidFill>
                <a:effectLst/>
                <a:latin typeface="source-serif-pro"/>
              </a:rPr>
              <a:t>differentiable</a:t>
            </a:r>
            <a:r>
              <a:rPr lang="en-US" b="0" i="0" dirty="0">
                <a:solidFill>
                  <a:srgbClr val="242424"/>
                </a:solidFill>
                <a:effectLst/>
                <a:latin typeface="source-serif-pro"/>
              </a:rPr>
              <a:t>? If a function is differentiable it has a derivative for each point in its domain — not all functions meet these criteria. First, let’s see some examples of functions meeting this criterion:</a:t>
            </a:r>
          </a:p>
          <a:p>
            <a:br>
              <a:rPr lang="en-US" dirty="0"/>
            </a:br>
            <a:endParaRPr lang="en-JO" dirty="0"/>
          </a:p>
        </p:txBody>
      </p:sp>
      <p:sp>
        <p:nvSpPr>
          <p:cNvPr id="4" name="Footer Placeholder 3">
            <a:extLst>
              <a:ext uri="{FF2B5EF4-FFF2-40B4-BE49-F238E27FC236}">
                <a16:creationId xmlns:a16="http://schemas.microsoft.com/office/drawing/2014/main" id="{60AE6FF1-6F2D-B534-D27B-F22575B79A8E}"/>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DF4EAF77-EEA3-8AAB-7E4E-659724A59C87}"/>
              </a:ext>
            </a:extLst>
          </p:cNvPr>
          <p:cNvPicPr>
            <a:picLocks noChangeAspect="1"/>
          </p:cNvPicPr>
          <p:nvPr/>
        </p:nvPicPr>
        <p:blipFill>
          <a:blip r:embed="rId3"/>
          <a:stretch>
            <a:fillRect/>
          </a:stretch>
        </p:blipFill>
        <p:spPr>
          <a:xfrm>
            <a:off x="419100" y="1870236"/>
            <a:ext cx="3200400" cy="1471842"/>
          </a:xfrm>
          <a:prstGeom prst="rect">
            <a:avLst/>
          </a:prstGeom>
        </p:spPr>
      </p:pic>
    </p:spTree>
    <p:extLst>
      <p:ext uri="{BB962C8B-B14F-4D97-AF65-F5344CB8AC3E}">
        <p14:creationId xmlns:p14="http://schemas.microsoft.com/office/powerpoint/2010/main" val="117335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7BFB-464E-0AC5-8B0A-5C83FBDB61CE}"/>
              </a:ext>
            </a:extLst>
          </p:cNvPr>
          <p:cNvSpPr>
            <a:spLocks noGrp="1"/>
          </p:cNvSpPr>
          <p:nvPr>
            <p:ph type="title"/>
          </p:nvPr>
        </p:nvSpPr>
        <p:spPr>
          <a:xfrm>
            <a:off x="1754149" y="211465"/>
            <a:ext cx="1693901" cy="215444"/>
          </a:xfrm>
        </p:spPr>
        <p:txBody>
          <a:bodyPr/>
          <a:lstStyle/>
          <a:p>
            <a:pPr rtl="0"/>
            <a:r>
              <a:rPr lang="en-JO" dirty="0"/>
              <a:t>Non-Differentiable </a:t>
            </a:r>
            <a:r>
              <a:rPr lang="en-JO" dirty="0">
                <a:sym typeface="Wingdings" pitchFamily="2" charset="2"/>
              </a:rPr>
              <a:t></a:t>
            </a:r>
            <a:endParaRPr lang="en-JO" dirty="0"/>
          </a:p>
        </p:txBody>
      </p:sp>
      <p:sp>
        <p:nvSpPr>
          <p:cNvPr id="3" name="Text Placeholder 2">
            <a:extLst>
              <a:ext uri="{FF2B5EF4-FFF2-40B4-BE49-F238E27FC236}">
                <a16:creationId xmlns:a16="http://schemas.microsoft.com/office/drawing/2014/main" id="{C103F852-0CB4-77F1-7F13-D14AABAF8FEC}"/>
              </a:ext>
            </a:extLst>
          </p:cNvPr>
          <p:cNvSpPr>
            <a:spLocks noGrp="1"/>
          </p:cNvSpPr>
          <p:nvPr>
            <p:ph type="body" idx="1"/>
          </p:nvPr>
        </p:nvSpPr>
        <p:spPr/>
        <p:txBody>
          <a:bodyPr/>
          <a:lstStyle/>
          <a:p>
            <a:endParaRPr lang="en-JO"/>
          </a:p>
        </p:txBody>
      </p:sp>
      <p:sp>
        <p:nvSpPr>
          <p:cNvPr id="4" name="Footer Placeholder 3">
            <a:extLst>
              <a:ext uri="{FF2B5EF4-FFF2-40B4-BE49-F238E27FC236}">
                <a16:creationId xmlns:a16="http://schemas.microsoft.com/office/drawing/2014/main" id="{517210B6-C239-47F8-55B8-937EF274E743}"/>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85EFFA90-2034-BD64-040D-DB108448A50B}"/>
              </a:ext>
            </a:extLst>
          </p:cNvPr>
          <p:cNvPicPr>
            <a:picLocks noChangeAspect="1"/>
          </p:cNvPicPr>
          <p:nvPr/>
        </p:nvPicPr>
        <p:blipFill rotWithShape="1">
          <a:blip r:embed="rId2"/>
          <a:srcRect b="14959"/>
          <a:stretch/>
        </p:blipFill>
        <p:spPr>
          <a:xfrm>
            <a:off x="92585" y="457847"/>
            <a:ext cx="2864739" cy="1191219"/>
          </a:xfrm>
          <a:prstGeom prst="rect">
            <a:avLst/>
          </a:prstGeom>
        </p:spPr>
      </p:pic>
      <p:pic>
        <p:nvPicPr>
          <p:cNvPr id="7" name="Picture 6">
            <a:extLst>
              <a:ext uri="{FF2B5EF4-FFF2-40B4-BE49-F238E27FC236}">
                <a16:creationId xmlns:a16="http://schemas.microsoft.com/office/drawing/2014/main" id="{E35A1929-978E-9B98-2151-C0C86253F328}"/>
              </a:ext>
            </a:extLst>
          </p:cNvPr>
          <p:cNvPicPr>
            <a:picLocks noChangeAspect="1"/>
          </p:cNvPicPr>
          <p:nvPr/>
        </p:nvPicPr>
        <p:blipFill>
          <a:blip r:embed="rId3"/>
          <a:stretch>
            <a:fillRect/>
          </a:stretch>
        </p:blipFill>
        <p:spPr>
          <a:xfrm>
            <a:off x="1524954" y="1750730"/>
            <a:ext cx="2450213" cy="1707245"/>
          </a:xfrm>
          <a:prstGeom prst="rect">
            <a:avLst/>
          </a:prstGeom>
        </p:spPr>
      </p:pic>
      <p:pic>
        <p:nvPicPr>
          <p:cNvPr id="8" name="Picture 7">
            <a:extLst>
              <a:ext uri="{FF2B5EF4-FFF2-40B4-BE49-F238E27FC236}">
                <a16:creationId xmlns:a16="http://schemas.microsoft.com/office/drawing/2014/main" id="{3D484D95-F084-88FE-DE66-A16DAC113B9E}"/>
              </a:ext>
            </a:extLst>
          </p:cNvPr>
          <p:cNvPicPr>
            <a:picLocks noChangeAspect="1"/>
          </p:cNvPicPr>
          <p:nvPr/>
        </p:nvPicPr>
        <p:blipFill>
          <a:blip r:embed="rId4"/>
          <a:stretch>
            <a:fillRect/>
          </a:stretch>
        </p:blipFill>
        <p:spPr>
          <a:xfrm>
            <a:off x="2905850" y="821623"/>
            <a:ext cx="1660167" cy="608279"/>
          </a:xfrm>
          <a:prstGeom prst="rect">
            <a:avLst/>
          </a:prstGeom>
        </p:spPr>
      </p:pic>
    </p:spTree>
    <p:extLst>
      <p:ext uri="{BB962C8B-B14F-4D97-AF65-F5344CB8AC3E}">
        <p14:creationId xmlns:p14="http://schemas.microsoft.com/office/powerpoint/2010/main" val="773890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4F9C-A9D5-DD1A-6EB8-F9BB2821B94A}"/>
              </a:ext>
            </a:extLst>
          </p:cNvPr>
          <p:cNvSpPr>
            <a:spLocks noGrp="1"/>
          </p:cNvSpPr>
          <p:nvPr>
            <p:ph type="title"/>
          </p:nvPr>
        </p:nvSpPr>
        <p:spPr>
          <a:xfrm>
            <a:off x="1754149" y="211465"/>
            <a:ext cx="1389101" cy="430887"/>
          </a:xfrm>
        </p:spPr>
        <p:txBody>
          <a:bodyPr/>
          <a:lstStyle/>
          <a:p>
            <a:pPr rtl="0"/>
            <a:r>
              <a:rPr lang="en-JO" dirty="0"/>
              <a:t>Convex Function</a:t>
            </a:r>
          </a:p>
        </p:txBody>
      </p:sp>
      <p:sp>
        <p:nvSpPr>
          <p:cNvPr id="3" name="Text Placeholder 2">
            <a:extLst>
              <a:ext uri="{FF2B5EF4-FFF2-40B4-BE49-F238E27FC236}">
                <a16:creationId xmlns:a16="http://schemas.microsoft.com/office/drawing/2014/main" id="{5A377168-7858-AEDB-2EBD-9BBBF667E88E}"/>
              </a:ext>
            </a:extLst>
          </p:cNvPr>
          <p:cNvSpPr>
            <a:spLocks noGrp="1"/>
          </p:cNvSpPr>
          <p:nvPr>
            <p:ph type="body" idx="1"/>
          </p:nvPr>
        </p:nvSpPr>
        <p:spPr>
          <a:xfrm>
            <a:off x="247650" y="587375"/>
            <a:ext cx="4267200" cy="507831"/>
          </a:xfrm>
        </p:spPr>
        <p:txBody>
          <a:bodyPr/>
          <a:lstStyle/>
          <a:p>
            <a:pPr marL="0" algn="l" rtl="0"/>
            <a:r>
              <a:rPr lang="en-US" b="0" i="0" u="none" strike="noStrike" dirty="0">
                <a:solidFill>
                  <a:srgbClr val="242424"/>
                </a:solidFill>
                <a:effectLst/>
                <a:latin typeface="source-serif-pro"/>
              </a:rPr>
              <a:t>For a univariate function, this means that the line segment connecting two function’s points lays on or above its curve (</a:t>
            </a:r>
            <a:r>
              <a:rPr lang="en-US" b="0" i="0" u="none" strike="noStrike" dirty="0">
                <a:solidFill>
                  <a:srgbClr val="FF0000"/>
                </a:solidFill>
                <a:effectLst/>
                <a:latin typeface="source-serif-pro"/>
              </a:rPr>
              <a:t>it does not cross it</a:t>
            </a:r>
            <a:r>
              <a:rPr lang="en-US" b="0" i="0" u="none" strike="noStrike" dirty="0">
                <a:solidFill>
                  <a:srgbClr val="242424"/>
                </a:solidFill>
                <a:effectLst/>
                <a:latin typeface="source-serif-pro"/>
              </a:rPr>
              <a:t>). If it does it means that it has a local minimum which is not a global one.</a:t>
            </a:r>
            <a:endParaRPr lang="en-JO" dirty="0"/>
          </a:p>
        </p:txBody>
      </p:sp>
      <p:sp>
        <p:nvSpPr>
          <p:cNvPr id="4" name="Footer Placeholder 3">
            <a:extLst>
              <a:ext uri="{FF2B5EF4-FFF2-40B4-BE49-F238E27FC236}">
                <a16:creationId xmlns:a16="http://schemas.microsoft.com/office/drawing/2014/main" id="{C12FE95A-13BC-0A5D-8C5E-873300B2665A}"/>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0DFA17F7-F725-82E7-5B40-E9D455EE0725}"/>
              </a:ext>
            </a:extLst>
          </p:cNvPr>
          <p:cNvPicPr>
            <a:picLocks noChangeAspect="1"/>
          </p:cNvPicPr>
          <p:nvPr/>
        </p:nvPicPr>
        <p:blipFill>
          <a:blip r:embed="rId2"/>
          <a:stretch>
            <a:fillRect/>
          </a:stretch>
        </p:blipFill>
        <p:spPr>
          <a:xfrm>
            <a:off x="323850" y="1196975"/>
            <a:ext cx="3789840" cy="1825230"/>
          </a:xfrm>
          <a:prstGeom prst="rect">
            <a:avLst/>
          </a:prstGeom>
        </p:spPr>
      </p:pic>
      <p:sp>
        <p:nvSpPr>
          <p:cNvPr id="7" name="Donut 6">
            <a:extLst>
              <a:ext uri="{FF2B5EF4-FFF2-40B4-BE49-F238E27FC236}">
                <a16:creationId xmlns:a16="http://schemas.microsoft.com/office/drawing/2014/main" id="{4D45ACDF-4513-FB08-D69F-5280219077AA}"/>
              </a:ext>
            </a:extLst>
          </p:cNvPr>
          <p:cNvSpPr/>
          <p:nvPr/>
        </p:nvSpPr>
        <p:spPr>
          <a:xfrm>
            <a:off x="2914650" y="1806576"/>
            <a:ext cx="228600" cy="228600"/>
          </a:xfrm>
          <a:prstGeom prst="donut">
            <a:avLst>
              <a:gd name="adj" fmla="val 152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JO">
              <a:solidFill>
                <a:schemeClr val="tx1"/>
              </a:solidFill>
            </a:endParaRPr>
          </a:p>
        </p:txBody>
      </p:sp>
    </p:spTree>
    <p:extLst>
      <p:ext uri="{BB962C8B-B14F-4D97-AF65-F5344CB8AC3E}">
        <p14:creationId xmlns:p14="http://schemas.microsoft.com/office/powerpoint/2010/main" val="3573904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F42A-91E3-D753-2B25-925E0A63A7BC}"/>
              </a:ext>
            </a:extLst>
          </p:cNvPr>
          <p:cNvSpPr>
            <a:spLocks noGrp="1"/>
          </p:cNvSpPr>
          <p:nvPr>
            <p:ph type="title"/>
          </p:nvPr>
        </p:nvSpPr>
        <p:spPr>
          <a:xfrm>
            <a:off x="1754149" y="211465"/>
            <a:ext cx="1770101" cy="430887"/>
          </a:xfrm>
        </p:spPr>
        <p:txBody>
          <a:bodyPr/>
          <a:lstStyle/>
          <a:p>
            <a:r>
              <a:rPr lang="en-JO" dirty="0"/>
              <a:t>What is Gradient?</a:t>
            </a:r>
          </a:p>
        </p:txBody>
      </p:sp>
      <p:sp>
        <p:nvSpPr>
          <p:cNvPr id="3" name="Text Placeholder 2">
            <a:extLst>
              <a:ext uri="{FF2B5EF4-FFF2-40B4-BE49-F238E27FC236}">
                <a16:creationId xmlns:a16="http://schemas.microsoft.com/office/drawing/2014/main" id="{11CCFDA5-9F95-C52C-04D2-32AE2ED30EC2}"/>
              </a:ext>
            </a:extLst>
          </p:cNvPr>
          <p:cNvSpPr>
            <a:spLocks noGrp="1"/>
          </p:cNvSpPr>
          <p:nvPr>
            <p:ph type="body" idx="1"/>
          </p:nvPr>
        </p:nvSpPr>
        <p:spPr>
          <a:xfrm>
            <a:off x="79948" y="614530"/>
            <a:ext cx="4434901" cy="1692771"/>
          </a:xfrm>
        </p:spPr>
        <p:txBody>
          <a:bodyPr/>
          <a:lstStyle/>
          <a:p>
            <a:pPr marL="0" algn="l" rtl="0"/>
            <a:r>
              <a:rPr lang="en-US" b="0" i="0" u="none" strike="noStrike" dirty="0">
                <a:solidFill>
                  <a:srgbClr val="242424"/>
                </a:solidFill>
                <a:effectLst/>
                <a:latin typeface="source-serif-pro"/>
              </a:rPr>
              <a:t>Intuitively it is a </a:t>
            </a:r>
            <a:r>
              <a:rPr lang="en-US" b="0" i="0" u="none" strike="noStrike" dirty="0">
                <a:solidFill>
                  <a:srgbClr val="00B050"/>
                </a:solidFill>
                <a:effectLst/>
                <a:latin typeface="source-serif-pro"/>
              </a:rPr>
              <a:t>slope</a:t>
            </a:r>
            <a:r>
              <a:rPr lang="en-US" b="0" i="0" u="none" strike="noStrike" dirty="0">
                <a:solidFill>
                  <a:srgbClr val="242424"/>
                </a:solidFill>
                <a:effectLst/>
                <a:latin typeface="source-serif-pro"/>
              </a:rPr>
              <a:t> of a curve at a given point in a specified direction.</a:t>
            </a:r>
          </a:p>
          <a:p>
            <a:pPr marL="0" algn="l" rtl="0"/>
            <a:endParaRPr lang="en-US" dirty="0">
              <a:solidFill>
                <a:srgbClr val="242424"/>
              </a:solidFill>
              <a:latin typeface="source-serif-pro"/>
            </a:endParaRPr>
          </a:p>
          <a:p>
            <a:pPr marL="0" algn="l" rtl="0"/>
            <a:r>
              <a:rPr lang="en-US" dirty="0"/>
              <a:t>In the case of </a:t>
            </a:r>
            <a:r>
              <a:rPr lang="en-US" b="1" dirty="0">
                <a:effectLst/>
                <a:latin typeface="source-serif-pro"/>
              </a:rPr>
              <a:t>a univariate function</a:t>
            </a:r>
            <a:r>
              <a:rPr lang="en-US" dirty="0"/>
              <a:t>, it is simply the </a:t>
            </a:r>
            <a:r>
              <a:rPr lang="en-US" b="1" dirty="0">
                <a:effectLst/>
                <a:latin typeface="source-serif-pro"/>
              </a:rPr>
              <a:t>first derivative at a selected point</a:t>
            </a:r>
            <a:r>
              <a:rPr lang="en-US" dirty="0"/>
              <a:t>. In the case of </a:t>
            </a:r>
            <a:r>
              <a:rPr lang="en-US" b="1" dirty="0">
                <a:effectLst/>
                <a:latin typeface="source-serif-pro"/>
              </a:rPr>
              <a:t>a multivariate function</a:t>
            </a:r>
            <a:r>
              <a:rPr lang="en-US" dirty="0"/>
              <a:t>, it is a </a:t>
            </a:r>
            <a:r>
              <a:rPr lang="en-US" b="1" dirty="0">
                <a:effectLst/>
                <a:latin typeface="source-serif-pro"/>
              </a:rPr>
              <a:t>vector of derivatives</a:t>
            </a:r>
            <a:r>
              <a:rPr lang="en-US" dirty="0"/>
              <a:t> in each main direction (along variable axes). Because we are interested only in a slope along one axis and we don’t care about others, these derivatives are called </a:t>
            </a:r>
            <a:r>
              <a:rPr lang="en-US" b="1" dirty="0">
                <a:effectLst/>
                <a:latin typeface="source-serif-pro"/>
              </a:rPr>
              <a:t>partial derivatives</a:t>
            </a:r>
            <a:r>
              <a:rPr lang="en-US" dirty="0"/>
              <a:t>.</a:t>
            </a:r>
          </a:p>
          <a:p>
            <a:pPr marL="0" algn="l" rtl="0"/>
            <a:endParaRPr lang="en-US" dirty="0"/>
          </a:p>
          <a:p>
            <a:pPr marL="0" algn="l" rtl="0"/>
            <a:r>
              <a:rPr lang="en-US" b="0" i="0" u="none" strike="noStrike" dirty="0">
                <a:solidFill>
                  <a:srgbClr val="242424"/>
                </a:solidFill>
                <a:effectLst/>
                <a:latin typeface="source-serif-pro"/>
              </a:rPr>
              <a:t>A gradient for an </a:t>
            </a:r>
            <a:r>
              <a:rPr lang="en-US" b="0" i="0" u="none" strike="noStrike" dirty="0">
                <a:solidFill>
                  <a:srgbClr val="FF0000"/>
                </a:solidFill>
                <a:effectLst/>
                <a:latin typeface="source-serif-pro"/>
              </a:rPr>
              <a:t>n-dimensional</a:t>
            </a:r>
            <a:r>
              <a:rPr lang="en-US" b="0" i="0" u="none" strike="noStrike" dirty="0">
                <a:solidFill>
                  <a:srgbClr val="242424"/>
                </a:solidFill>
                <a:effectLst/>
                <a:latin typeface="source-serif-pro"/>
              </a:rPr>
              <a:t> function f(x) at a given point p is defined as follows:</a:t>
            </a:r>
            <a:endParaRPr lang="en-JO" dirty="0"/>
          </a:p>
        </p:txBody>
      </p:sp>
      <p:sp>
        <p:nvSpPr>
          <p:cNvPr id="4" name="Footer Placeholder 3">
            <a:extLst>
              <a:ext uri="{FF2B5EF4-FFF2-40B4-BE49-F238E27FC236}">
                <a16:creationId xmlns:a16="http://schemas.microsoft.com/office/drawing/2014/main" id="{541B958E-1A61-0C13-63BE-AA52CA84DA2A}"/>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5563E387-CDD9-9C0F-CE98-045E38EDD012}"/>
              </a:ext>
            </a:extLst>
          </p:cNvPr>
          <p:cNvPicPr>
            <a:picLocks noChangeAspect="1"/>
          </p:cNvPicPr>
          <p:nvPr/>
        </p:nvPicPr>
        <p:blipFill>
          <a:blip r:embed="rId2"/>
          <a:stretch>
            <a:fillRect/>
          </a:stretch>
        </p:blipFill>
        <p:spPr>
          <a:xfrm>
            <a:off x="463107" y="2303233"/>
            <a:ext cx="1344770" cy="783131"/>
          </a:xfrm>
          <a:prstGeom prst="rect">
            <a:avLst/>
          </a:prstGeom>
        </p:spPr>
      </p:pic>
      <p:pic>
        <p:nvPicPr>
          <p:cNvPr id="7" name="Picture 6">
            <a:extLst>
              <a:ext uri="{FF2B5EF4-FFF2-40B4-BE49-F238E27FC236}">
                <a16:creationId xmlns:a16="http://schemas.microsoft.com/office/drawing/2014/main" id="{1D0EA5E7-CA9E-B0C8-DA07-58EB03F16238}"/>
              </a:ext>
            </a:extLst>
          </p:cNvPr>
          <p:cNvPicPr>
            <a:picLocks noChangeAspect="1"/>
          </p:cNvPicPr>
          <p:nvPr/>
        </p:nvPicPr>
        <p:blipFill>
          <a:blip r:embed="rId3"/>
          <a:stretch>
            <a:fillRect/>
          </a:stretch>
        </p:blipFill>
        <p:spPr>
          <a:xfrm>
            <a:off x="2928078" y="2219105"/>
            <a:ext cx="1402676" cy="430887"/>
          </a:xfrm>
          <a:prstGeom prst="rect">
            <a:avLst/>
          </a:prstGeom>
        </p:spPr>
      </p:pic>
      <p:sp>
        <p:nvSpPr>
          <p:cNvPr id="8" name="TextBox 7">
            <a:extLst>
              <a:ext uri="{FF2B5EF4-FFF2-40B4-BE49-F238E27FC236}">
                <a16:creationId xmlns:a16="http://schemas.microsoft.com/office/drawing/2014/main" id="{B5E8B7AE-8462-27A5-84E7-4E88FDEC4FBB}"/>
              </a:ext>
            </a:extLst>
          </p:cNvPr>
          <p:cNvSpPr txBox="1"/>
          <p:nvPr/>
        </p:nvSpPr>
        <p:spPr>
          <a:xfrm>
            <a:off x="2225369" y="2375755"/>
            <a:ext cx="804086" cy="261610"/>
          </a:xfrm>
          <a:prstGeom prst="rect">
            <a:avLst/>
          </a:prstGeom>
          <a:noFill/>
        </p:spPr>
        <p:txBody>
          <a:bodyPr wrap="square" rtlCol="0">
            <a:spAutoFit/>
          </a:bodyPr>
          <a:lstStyle/>
          <a:p>
            <a:r>
              <a:rPr lang="en-JO" sz="1100" dirty="0"/>
              <a:t>Example</a:t>
            </a:r>
          </a:p>
        </p:txBody>
      </p:sp>
      <p:pic>
        <p:nvPicPr>
          <p:cNvPr id="9" name="Picture 8">
            <a:extLst>
              <a:ext uri="{FF2B5EF4-FFF2-40B4-BE49-F238E27FC236}">
                <a16:creationId xmlns:a16="http://schemas.microsoft.com/office/drawing/2014/main" id="{36393FCB-381B-7E83-02F6-5F48C024893C}"/>
              </a:ext>
            </a:extLst>
          </p:cNvPr>
          <p:cNvPicPr>
            <a:picLocks noChangeAspect="1"/>
          </p:cNvPicPr>
          <p:nvPr/>
        </p:nvPicPr>
        <p:blipFill>
          <a:blip r:embed="rId4"/>
          <a:stretch>
            <a:fillRect/>
          </a:stretch>
        </p:blipFill>
        <p:spPr>
          <a:xfrm>
            <a:off x="2381250" y="2681004"/>
            <a:ext cx="1832978" cy="504424"/>
          </a:xfrm>
          <a:prstGeom prst="rect">
            <a:avLst/>
          </a:prstGeom>
        </p:spPr>
      </p:pic>
    </p:spTree>
    <p:extLst>
      <p:ext uri="{BB962C8B-B14F-4D97-AF65-F5344CB8AC3E}">
        <p14:creationId xmlns:p14="http://schemas.microsoft.com/office/powerpoint/2010/main" val="3604231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CF96-DA51-8494-6D76-84C5D6E3129E}"/>
              </a:ext>
            </a:extLst>
          </p:cNvPr>
          <p:cNvSpPr>
            <a:spLocks noGrp="1"/>
          </p:cNvSpPr>
          <p:nvPr>
            <p:ph type="title"/>
          </p:nvPr>
        </p:nvSpPr>
        <p:spPr>
          <a:xfrm>
            <a:off x="1238249" y="211465"/>
            <a:ext cx="2209801" cy="215444"/>
          </a:xfrm>
        </p:spPr>
        <p:txBody>
          <a:bodyPr/>
          <a:lstStyle/>
          <a:p>
            <a:r>
              <a:rPr lang="en-JO" dirty="0"/>
              <a:t>What is Gradient Des</a:t>
            </a:r>
            <a:r>
              <a:rPr lang="en-US" dirty="0" err="1"/>
              <a:t>cen</a:t>
            </a:r>
            <a:r>
              <a:rPr lang="en-JO" dirty="0"/>
              <a:t>t</a:t>
            </a:r>
          </a:p>
        </p:txBody>
      </p:sp>
      <p:sp>
        <p:nvSpPr>
          <p:cNvPr id="3" name="Text Placeholder 2">
            <a:extLst>
              <a:ext uri="{FF2B5EF4-FFF2-40B4-BE49-F238E27FC236}">
                <a16:creationId xmlns:a16="http://schemas.microsoft.com/office/drawing/2014/main" id="{443B0479-0E80-A6A3-1199-D88CD06B058E}"/>
              </a:ext>
            </a:extLst>
          </p:cNvPr>
          <p:cNvSpPr>
            <a:spLocks noGrp="1"/>
          </p:cNvSpPr>
          <p:nvPr>
            <p:ph type="body" idx="1"/>
          </p:nvPr>
        </p:nvSpPr>
        <p:spPr>
          <a:xfrm>
            <a:off x="247650" y="587375"/>
            <a:ext cx="3874236" cy="1015663"/>
          </a:xfrm>
        </p:spPr>
        <p:txBody>
          <a:bodyPr/>
          <a:lstStyle/>
          <a:p>
            <a:pPr marL="0" algn="l" rtl="0"/>
            <a:r>
              <a:rPr lang="en-US" b="0" i="0" u="none" strike="noStrike" dirty="0">
                <a:solidFill>
                  <a:srgbClr val="242424"/>
                </a:solidFill>
                <a:effectLst/>
                <a:latin typeface="source-serif-pro"/>
              </a:rPr>
              <a:t>Gradient Descent Algorithm iteratively calculates the next point using gradient at the current position, scales it (by a </a:t>
            </a:r>
            <a:r>
              <a:rPr lang="en-US" b="0" i="0" u="none" strike="noStrike" dirty="0">
                <a:solidFill>
                  <a:srgbClr val="FF0000"/>
                </a:solidFill>
                <a:effectLst/>
                <a:latin typeface="source-serif-pro"/>
              </a:rPr>
              <a:t>learning rate</a:t>
            </a:r>
            <a:r>
              <a:rPr lang="en-US" b="0" i="0" u="none" strike="noStrike" dirty="0">
                <a:solidFill>
                  <a:srgbClr val="242424"/>
                </a:solidFill>
                <a:effectLst/>
                <a:latin typeface="source-serif-pro"/>
              </a:rPr>
              <a:t>) , and subtracts the obtained value from the current position (makes a step). It subtracts the value because we want to minimize the function (to maximize it would be adding). This process can be written as:</a:t>
            </a:r>
            <a:endParaRPr lang="en-JO" dirty="0"/>
          </a:p>
        </p:txBody>
      </p:sp>
      <p:sp>
        <p:nvSpPr>
          <p:cNvPr id="4" name="Footer Placeholder 3">
            <a:extLst>
              <a:ext uri="{FF2B5EF4-FFF2-40B4-BE49-F238E27FC236}">
                <a16:creationId xmlns:a16="http://schemas.microsoft.com/office/drawing/2014/main" id="{EB0F22B5-72D2-7DC8-B055-89BF84827004}"/>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AE7C6DB7-CE21-0CF1-3605-DDD00ECFFEA2}"/>
              </a:ext>
            </a:extLst>
          </p:cNvPr>
          <p:cNvPicPr>
            <a:picLocks noChangeAspect="1"/>
          </p:cNvPicPr>
          <p:nvPr/>
        </p:nvPicPr>
        <p:blipFill>
          <a:blip r:embed="rId2"/>
          <a:stretch>
            <a:fillRect/>
          </a:stretch>
        </p:blipFill>
        <p:spPr>
          <a:xfrm>
            <a:off x="72311" y="1857713"/>
            <a:ext cx="1623139" cy="811570"/>
          </a:xfrm>
          <a:prstGeom prst="rect">
            <a:avLst/>
          </a:prstGeom>
        </p:spPr>
        <p:style>
          <a:lnRef idx="2">
            <a:schemeClr val="dk1"/>
          </a:lnRef>
          <a:fillRef idx="1">
            <a:schemeClr val="lt1"/>
          </a:fillRef>
          <a:effectRef idx="0">
            <a:schemeClr val="dk1"/>
          </a:effectRef>
          <a:fontRef idx="minor">
            <a:schemeClr val="dk1"/>
          </a:fontRef>
        </p:style>
      </p:pic>
      <p:sp>
        <p:nvSpPr>
          <p:cNvPr id="8" name="TextBox 7">
            <a:extLst>
              <a:ext uri="{FF2B5EF4-FFF2-40B4-BE49-F238E27FC236}">
                <a16:creationId xmlns:a16="http://schemas.microsoft.com/office/drawing/2014/main" id="{96E476FB-842E-E6C7-250F-5E05C34AB934}"/>
              </a:ext>
            </a:extLst>
          </p:cNvPr>
          <p:cNvSpPr txBox="1"/>
          <p:nvPr/>
        </p:nvSpPr>
        <p:spPr>
          <a:xfrm>
            <a:off x="1753215" y="1660988"/>
            <a:ext cx="2856885"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en-US" sz="900" b="1" i="0" u="none" strike="noStrike" dirty="0">
                <a:solidFill>
                  <a:srgbClr val="242424"/>
                </a:solidFill>
                <a:effectLst/>
                <a:latin typeface="source-serif-pro"/>
              </a:rPr>
              <a:t>In summary, </a:t>
            </a:r>
            <a:r>
              <a:rPr lang="en-US" sz="900" b="1" i="0" u="none" strike="noStrike" dirty="0">
                <a:solidFill>
                  <a:srgbClr val="FF0000"/>
                </a:solidFill>
                <a:effectLst/>
                <a:latin typeface="source-serif-pro"/>
              </a:rPr>
              <a:t>Gradient Descent (GD) </a:t>
            </a:r>
            <a:r>
              <a:rPr lang="en-US" sz="900" b="1" i="0" u="none" strike="noStrike" dirty="0">
                <a:solidFill>
                  <a:srgbClr val="242424"/>
                </a:solidFill>
                <a:effectLst/>
                <a:latin typeface="source-serif-pro"/>
              </a:rPr>
              <a:t>method’s steps are:</a:t>
            </a:r>
          </a:p>
          <a:p>
            <a:pPr algn="l">
              <a:buFont typeface="+mj-lt"/>
              <a:buAutoNum type="arabicPeriod"/>
            </a:pPr>
            <a:r>
              <a:rPr lang="en-US" sz="900" dirty="0">
                <a:solidFill>
                  <a:srgbClr val="242424"/>
                </a:solidFill>
                <a:latin typeface="source-serif-pro"/>
              </a:rPr>
              <a:t>C</a:t>
            </a:r>
            <a:r>
              <a:rPr lang="en-US" sz="900" b="0" i="0" u="none" strike="noStrike" dirty="0">
                <a:solidFill>
                  <a:srgbClr val="242424"/>
                </a:solidFill>
                <a:effectLst/>
                <a:latin typeface="source-serif-pro"/>
              </a:rPr>
              <a:t>hoose a starting point (initialization)</a:t>
            </a:r>
          </a:p>
          <a:p>
            <a:pPr algn="l">
              <a:buFont typeface="+mj-lt"/>
              <a:buAutoNum type="arabicPeriod"/>
            </a:pPr>
            <a:r>
              <a:rPr lang="en-US" sz="900" dirty="0">
                <a:solidFill>
                  <a:srgbClr val="242424"/>
                </a:solidFill>
                <a:latin typeface="source-serif-pro"/>
              </a:rPr>
              <a:t>C</a:t>
            </a:r>
            <a:r>
              <a:rPr lang="en-US" sz="900" b="0" i="0" u="none" strike="noStrike" dirty="0">
                <a:solidFill>
                  <a:srgbClr val="242424"/>
                </a:solidFill>
                <a:effectLst/>
                <a:latin typeface="source-serif-pro"/>
              </a:rPr>
              <a:t>alculate the gradient at this point</a:t>
            </a:r>
          </a:p>
          <a:p>
            <a:pPr algn="l">
              <a:buFont typeface="+mj-lt"/>
              <a:buAutoNum type="arabicPeriod"/>
            </a:pPr>
            <a:r>
              <a:rPr lang="en-US" sz="900" dirty="0">
                <a:solidFill>
                  <a:srgbClr val="242424"/>
                </a:solidFill>
                <a:latin typeface="source-serif-pro"/>
              </a:rPr>
              <a:t>M</a:t>
            </a:r>
            <a:r>
              <a:rPr lang="en-US" sz="900" b="0" i="0" u="none" strike="noStrike" dirty="0">
                <a:solidFill>
                  <a:srgbClr val="242424"/>
                </a:solidFill>
                <a:effectLst/>
                <a:latin typeface="source-serif-pro"/>
              </a:rPr>
              <a:t>ake a scaled step in the opposite direction to the gradient (objective: minimize)</a:t>
            </a:r>
          </a:p>
          <a:p>
            <a:pPr algn="l">
              <a:buFont typeface="+mj-lt"/>
              <a:buAutoNum type="arabicPeriod"/>
            </a:pPr>
            <a:r>
              <a:rPr lang="en-US" sz="900" b="0" i="0" u="none" strike="noStrike" dirty="0">
                <a:solidFill>
                  <a:srgbClr val="242424"/>
                </a:solidFill>
                <a:effectLst/>
                <a:latin typeface="source-serif-pro"/>
              </a:rPr>
              <a:t>Repeat points 2 and 3 until one of the criteria is met:</a:t>
            </a:r>
          </a:p>
          <a:p>
            <a:pPr lvl="1">
              <a:buFont typeface="Arial" panose="020B0604020202020204" pitchFamily="34" charset="0"/>
              <a:buChar char="•"/>
            </a:pPr>
            <a:r>
              <a:rPr lang="en-US" sz="900" b="0" i="0" u="none" strike="noStrike" dirty="0">
                <a:solidFill>
                  <a:srgbClr val="242424"/>
                </a:solidFill>
                <a:effectLst/>
                <a:latin typeface="source-serif-pro"/>
              </a:rPr>
              <a:t>maximum number of iterations reached</a:t>
            </a:r>
          </a:p>
          <a:p>
            <a:pPr lvl="1">
              <a:buFont typeface="Arial" panose="020B0604020202020204" pitchFamily="34" charset="0"/>
              <a:buChar char="•"/>
            </a:pPr>
            <a:r>
              <a:rPr lang="en-US" sz="900" b="0" i="0" u="none" strike="noStrike" dirty="0">
                <a:solidFill>
                  <a:srgbClr val="242424"/>
                </a:solidFill>
                <a:effectLst/>
                <a:latin typeface="source-serif-pro"/>
              </a:rPr>
              <a:t>step size is smaller than the tolerance (due to scaling or a small gradient).</a:t>
            </a:r>
          </a:p>
        </p:txBody>
      </p:sp>
    </p:spTree>
    <p:extLst>
      <p:ext uri="{BB962C8B-B14F-4D97-AF65-F5344CB8AC3E}">
        <p14:creationId xmlns:p14="http://schemas.microsoft.com/office/powerpoint/2010/main" val="1068966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3CEF-1BFB-0145-97C5-9FB1858A66DE}"/>
              </a:ext>
            </a:extLst>
          </p:cNvPr>
          <p:cNvSpPr>
            <a:spLocks noGrp="1"/>
          </p:cNvSpPr>
          <p:nvPr>
            <p:ph type="title"/>
          </p:nvPr>
        </p:nvSpPr>
        <p:spPr>
          <a:xfrm>
            <a:off x="552450" y="173677"/>
            <a:ext cx="3581400" cy="215444"/>
          </a:xfrm>
        </p:spPr>
        <p:txBody>
          <a:bodyPr/>
          <a:lstStyle/>
          <a:p>
            <a:r>
              <a:rPr lang="en-US" b="1" dirty="0"/>
              <a:t>We need a cost function that is </a:t>
            </a:r>
            <a:r>
              <a:rPr lang="en-US" b="1" dirty="0">
                <a:solidFill>
                  <a:srgbClr val="FF0000"/>
                </a:solidFill>
              </a:rPr>
              <a:t>Convex</a:t>
            </a:r>
            <a:r>
              <a:rPr lang="en-US" b="1" dirty="0"/>
              <a:t> function</a:t>
            </a:r>
          </a:p>
        </p:txBody>
      </p:sp>
      <p:sp>
        <p:nvSpPr>
          <p:cNvPr id="3" name="Content Placeholder 2">
            <a:extLst>
              <a:ext uri="{FF2B5EF4-FFF2-40B4-BE49-F238E27FC236}">
                <a16:creationId xmlns:a16="http://schemas.microsoft.com/office/drawing/2014/main" id="{C0348408-2D74-C848-8B7B-B11949C0CBF5}"/>
              </a:ext>
            </a:extLst>
          </p:cNvPr>
          <p:cNvSpPr>
            <a:spLocks noGrp="1"/>
          </p:cNvSpPr>
          <p:nvPr>
            <p:ph idx="1"/>
          </p:nvPr>
        </p:nvSpPr>
        <p:spPr>
          <a:xfrm>
            <a:off x="192272" y="594474"/>
            <a:ext cx="4246378" cy="830997"/>
          </a:xfrm>
        </p:spPr>
        <p:txBody>
          <a:bodyPr/>
          <a:lstStyle/>
          <a:p>
            <a:pPr marL="0" algn="just" rtl="0"/>
            <a:r>
              <a:rPr lang="en-US" sz="900" b="0" i="0" u="none" strike="noStrike" dirty="0">
                <a:solidFill>
                  <a:srgbClr val="3A3B41"/>
                </a:solidFill>
                <a:effectLst/>
                <a:latin typeface="Georgia" panose="02040502050405020303" pitchFamily="18" charset="0"/>
              </a:rPr>
              <a:t>A gradient simply measures the change in all weights with regard to the change in error. You can also think of a gradient as the slope of a function. The higher the gradient, the steeper the slope and the faster a model can learn. </a:t>
            </a:r>
            <a:r>
              <a:rPr lang="en-US" sz="900" b="0" i="0" u="none" strike="noStrike" dirty="0">
                <a:solidFill>
                  <a:srgbClr val="00B050"/>
                </a:solidFill>
                <a:effectLst/>
                <a:latin typeface="Georgia" panose="02040502050405020303" pitchFamily="18" charset="0"/>
              </a:rPr>
              <a:t>But if the slope is zero, the model stops learning</a:t>
            </a:r>
            <a:r>
              <a:rPr lang="en-US" sz="900" b="0" i="0" u="none" strike="noStrike" dirty="0">
                <a:solidFill>
                  <a:srgbClr val="3A3B41"/>
                </a:solidFill>
                <a:effectLst/>
                <a:latin typeface="Georgia" panose="02040502050405020303" pitchFamily="18" charset="0"/>
              </a:rPr>
              <a:t>. In mathematical terms, a gradient is a partial derivative with respect to its inputs.</a:t>
            </a:r>
            <a:endParaRPr lang="en-US" sz="900" dirty="0"/>
          </a:p>
        </p:txBody>
      </p:sp>
      <p:pic>
        <p:nvPicPr>
          <p:cNvPr id="7" name="Picture 6">
            <a:extLst>
              <a:ext uri="{FF2B5EF4-FFF2-40B4-BE49-F238E27FC236}">
                <a16:creationId xmlns:a16="http://schemas.microsoft.com/office/drawing/2014/main" id="{FDCF8971-F6B0-2049-99EF-0875D89FC0D2}"/>
              </a:ext>
            </a:extLst>
          </p:cNvPr>
          <p:cNvPicPr>
            <a:picLocks noChangeAspect="1"/>
          </p:cNvPicPr>
          <p:nvPr/>
        </p:nvPicPr>
        <p:blipFill>
          <a:blip r:embed="rId2"/>
          <a:stretch>
            <a:fillRect/>
          </a:stretch>
        </p:blipFill>
        <p:spPr>
          <a:xfrm>
            <a:off x="139700" y="1273175"/>
            <a:ext cx="3809999" cy="2174023"/>
          </a:xfrm>
          <a:prstGeom prst="rect">
            <a:avLst/>
          </a:prstGeom>
        </p:spPr>
      </p:pic>
      <p:sp>
        <p:nvSpPr>
          <p:cNvPr id="8" name="Rectangle 7">
            <a:extLst>
              <a:ext uri="{FF2B5EF4-FFF2-40B4-BE49-F238E27FC236}">
                <a16:creationId xmlns:a16="http://schemas.microsoft.com/office/drawing/2014/main" id="{926A39AB-D68A-374D-8B54-0A0E72FEFC1A}"/>
              </a:ext>
            </a:extLst>
          </p:cNvPr>
          <p:cNvSpPr/>
          <p:nvPr/>
        </p:nvSpPr>
        <p:spPr>
          <a:xfrm>
            <a:off x="2914650" y="2703795"/>
            <a:ext cx="1447800" cy="324961"/>
          </a:xfrm>
          <a:prstGeom prst="rect">
            <a:avLst/>
          </a:prstGeom>
        </p:spPr>
        <p:txBody>
          <a:bodyPr wrap="square">
            <a:spAutoFit/>
          </a:bodyPr>
          <a:lstStyle/>
          <a:p>
            <a:r>
              <a:rPr lang="en-US" sz="756" dirty="0">
                <a:solidFill>
                  <a:srgbClr val="FF0000"/>
                </a:solidFill>
                <a:latin typeface="Times" pitchFamily="2" charset="0"/>
              </a:rPr>
              <a:t>Once the gradient is zero, you have reached a minimum!</a:t>
            </a:r>
          </a:p>
        </p:txBody>
      </p:sp>
      <p:sp>
        <p:nvSpPr>
          <p:cNvPr id="5" name="Footer Placeholder 4">
            <a:extLst>
              <a:ext uri="{FF2B5EF4-FFF2-40B4-BE49-F238E27FC236}">
                <a16:creationId xmlns:a16="http://schemas.microsoft.com/office/drawing/2014/main" id="{C8D27727-1714-3A50-AA6F-B1F9AA030DC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76256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76F8-00B7-AA48-9626-8E1C6DC9B4D1}"/>
              </a:ext>
            </a:extLst>
          </p:cNvPr>
          <p:cNvSpPr>
            <a:spLocks noGrp="1"/>
          </p:cNvSpPr>
          <p:nvPr>
            <p:ph type="title"/>
          </p:nvPr>
        </p:nvSpPr>
        <p:spPr>
          <a:xfrm>
            <a:off x="190104" y="239696"/>
            <a:ext cx="3803066" cy="215444"/>
          </a:xfrm>
        </p:spPr>
        <p:txBody>
          <a:bodyPr/>
          <a:lstStyle/>
          <a:p>
            <a:r>
              <a:rPr lang="en-US" dirty="0"/>
              <a:t>Implementing GD</a:t>
            </a:r>
          </a:p>
        </p:txBody>
      </p:sp>
      <p:sp>
        <p:nvSpPr>
          <p:cNvPr id="3" name="Content Placeholder 2">
            <a:extLst>
              <a:ext uri="{FF2B5EF4-FFF2-40B4-BE49-F238E27FC236}">
                <a16:creationId xmlns:a16="http://schemas.microsoft.com/office/drawing/2014/main" id="{33C519C7-D207-4245-B5D8-DBD4B0CC009A}"/>
              </a:ext>
            </a:extLst>
          </p:cNvPr>
          <p:cNvSpPr>
            <a:spLocks noGrp="1"/>
          </p:cNvSpPr>
          <p:nvPr>
            <p:ph idx="1"/>
          </p:nvPr>
        </p:nvSpPr>
        <p:spPr>
          <a:xfrm>
            <a:off x="160072" y="650046"/>
            <a:ext cx="4202377" cy="2369880"/>
          </a:xfrm>
        </p:spPr>
        <p:txBody>
          <a:bodyPr/>
          <a:lstStyle/>
          <a:p>
            <a:r>
              <a:rPr lang="en-US" dirty="0"/>
              <a:t>To implement Gradient Descent, you need to compute the gradient of the cost function with regards to each model parameter </a:t>
            </a:r>
            <a:r>
              <a:rPr lang="en-US" dirty="0" err="1"/>
              <a:t>θj</a:t>
            </a:r>
            <a:r>
              <a:rPr lang="en-US" dirty="0"/>
              <a:t>. </a:t>
            </a:r>
          </a:p>
          <a:p>
            <a:endParaRPr lang="en-US" dirty="0"/>
          </a:p>
          <a:p>
            <a:r>
              <a:rPr lang="en-US" dirty="0"/>
              <a:t>In other words, you need to calculate how much the cost function will change if you change </a:t>
            </a:r>
            <a:r>
              <a:rPr lang="en-US" dirty="0" err="1"/>
              <a:t>θj</a:t>
            </a:r>
            <a:r>
              <a:rPr lang="en-US" dirty="0"/>
              <a:t> just a little bit. </a:t>
            </a:r>
          </a:p>
          <a:p>
            <a:endParaRPr lang="en-US" dirty="0"/>
          </a:p>
          <a:p>
            <a:r>
              <a:rPr lang="en-US" dirty="0"/>
              <a:t>This is called a partial derivative. </a:t>
            </a:r>
          </a:p>
          <a:p>
            <a:endParaRPr lang="en-US" dirty="0"/>
          </a:p>
          <a:p>
            <a:r>
              <a:rPr lang="en-US" dirty="0"/>
              <a:t>Compute the partial derivative of the cost function with regards to parameter </a:t>
            </a:r>
            <a:r>
              <a:rPr lang="en-US" dirty="0" err="1"/>
              <a:t>θj</a:t>
            </a:r>
            <a:endParaRPr lang="en-US" dirty="0"/>
          </a:p>
          <a:p>
            <a:endParaRPr lang="en-US" dirty="0"/>
          </a:p>
          <a:p>
            <a:endParaRPr lang="en-US" dirty="0"/>
          </a:p>
          <a:p>
            <a:endParaRPr lang="en-US" dirty="0"/>
          </a:p>
          <a:p>
            <a:endParaRPr lang="en-US" dirty="0"/>
          </a:p>
        </p:txBody>
      </p:sp>
      <p:sp>
        <p:nvSpPr>
          <p:cNvPr id="8" name="Rectangle 7">
            <a:extLst>
              <a:ext uri="{FF2B5EF4-FFF2-40B4-BE49-F238E27FC236}">
                <a16:creationId xmlns:a16="http://schemas.microsoft.com/office/drawing/2014/main" id="{9728AA9B-5794-A842-8521-61F90E29D020}"/>
              </a:ext>
            </a:extLst>
          </p:cNvPr>
          <p:cNvSpPr/>
          <p:nvPr/>
        </p:nvSpPr>
        <p:spPr>
          <a:xfrm>
            <a:off x="61271" y="2860984"/>
            <a:ext cx="1071127" cy="324961"/>
          </a:xfrm>
          <a:prstGeom prst="rect">
            <a:avLst/>
          </a:prstGeom>
        </p:spPr>
        <p:txBody>
          <a:bodyPr wrap="none">
            <a:spAutoFit/>
          </a:bodyPr>
          <a:lstStyle/>
          <a:p>
            <a:r>
              <a:rPr lang="en-US" sz="756" dirty="0">
                <a:latin typeface="Times" pitchFamily="2" charset="0"/>
              </a:rPr>
              <a:t>Gradient Descent step:</a:t>
            </a:r>
            <a:br>
              <a:rPr lang="en-US" sz="756" dirty="0">
                <a:latin typeface="Times" pitchFamily="2" charset="0"/>
              </a:rPr>
            </a:br>
            <a:endParaRPr lang="en-US" sz="756" dirty="0">
              <a:latin typeface="Times" pitchFamily="2" charset="0"/>
            </a:endParaRPr>
          </a:p>
        </p:txBody>
      </p:sp>
      <p:pic>
        <p:nvPicPr>
          <p:cNvPr id="9" name="Picture 8">
            <a:extLst>
              <a:ext uri="{FF2B5EF4-FFF2-40B4-BE49-F238E27FC236}">
                <a16:creationId xmlns:a16="http://schemas.microsoft.com/office/drawing/2014/main" id="{C2232676-C3B0-3D4F-89A6-8E3CEA24ADCB}"/>
              </a:ext>
            </a:extLst>
          </p:cNvPr>
          <p:cNvPicPr>
            <a:picLocks noChangeAspect="1"/>
          </p:cNvPicPr>
          <p:nvPr/>
        </p:nvPicPr>
        <p:blipFill>
          <a:blip r:embed="rId3"/>
          <a:stretch>
            <a:fillRect/>
          </a:stretch>
        </p:blipFill>
        <p:spPr>
          <a:xfrm>
            <a:off x="236003" y="3046076"/>
            <a:ext cx="1935291" cy="384408"/>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7D9F314D-CA87-4B47-8153-2C0EEAAB727B}"/>
              </a:ext>
            </a:extLst>
          </p:cNvPr>
          <p:cNvPicPr>
            <a:picLocks noChangeAspect="1"/>
          </p:cNvPicPr>
          <p:nvPr/>
        </p:nvPicPr>
        <p:blipFill>
          <a:blip r:embed="rId4"/>
          <a:stretch>
            <a:fillRect/>
          </a:stretch>
        </p:blipFill>
        <p:spPr>
          <a:xfrm>
            <a:off x="2438807" y="2291675"/>
            <a:ext cx="1941355" cy="970678"/>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58A6F6EC-82B8-4640-A4A6-E85D98377499}"/>
              </a:ext>
            </a:extLst>
          </p:cNvPr>
          <p:cNvPicPr>
            <a:picLocks noChangeAspect="1"/>
          </p:cNvPicPr>
          <p:nvPr/>
        </p:nvPicPr>
        <p:blipFill>
          <a:blip r:embed="rId5"/>
          <a:stretch>
            <a:fillRect/>
          </a:stretch>
        </p:blipFill>
        <p:spPr>
          <a:xfrm>
            <a:off x="190104" y="2374843"/>
            <a:ext cx="2018435" cy="463248"/>
          </a:xfrm>
          <a:prstGeom prst="rect">
            <a:avLst/>
          </a:prstGeom>
        </p:spPr>
        <p:style>
          <a:lnRef idx="2">
            <a:schemeClr val="dk1"/>
          </a:lnRef>
          <a:fillRef idx="1">
            <a:schemeClr val="lt1"/>
          </a:fillRef>
          <a:effectRef idx="0">
            <a:schemeClr val="dk1"/>
          </a:effectRef>
          <a:fontRef idx="minor">
            <a:schemeClr val="dk1"/>
          </a:fontRef>
        </p:style>
      </p:pic>
      <p:sp>
        <p:nvSpPr>
          <p:cNvPr id="5" name="Footer Placeholder 4">
            <a:extLst>
              <a:ext uri="{FF2B5EF4-FFF2-40B4-BE49-F238E27FC236}">
                <a16:creationId xmlns:a16="http://schemas.microsoft.com/office/drawing/2014/main" id="{21434329-45F0-1694-8E14-8B0BD43C8E7A}"/>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87851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E07E-EA4D-BC4C-AA0D-20203CBF8402}"/>
              </a:ext>
            </a:extLst>
          </p:cNvPr>
          <p:cNvSpPr>
            <a:spLocks noGrp="1"/>
          </p:cNvSpPr>
          <p:nvPr>
            <p:ph type="title"/>
          </p:nvPr>
        </p:nvSpPr>
        <p:spPr>
          <a:xfrm>
            <a:off x="160073" y="302175"/>
            <a:ext cx="3803066" cy="215444"/>
          </a:xfrm>
        </p:spPr>
        <p:txBody>
          <a:bodyPr/>
          <a:lstStyle/>
          <a:p>
            <a:r>
              <a:rPr lang="en-US" dirty="0"/>
              <a:t>Stop! Do you know how to do that?</a:t>
            </a:r>
          </a:p>
        </p:txBody>
      </p:sp>
      <p:sp>
        <p:nvSpPr>
          <p:cNvPr id="3" name="Content Placeholder 2">
            <a:extLst>
              <a:ext uri="{FF2B5EF4-FFF2-40B4-BE49-F238E27FC236}">
                <a16:creationId xmlns:a16="http://schemas.microsoft.com/office/drawing/2014/main" id="{1842F410-B387-2249-8BF3-42D7B9A85242}"/>
              </a:ext>
            </a:extLst>
          </p:cNvPr>
          <p:cNvSpPr>
            <a:spLocks noGrp="1"/>
          </p:cNvSpPr>
          <p:nvPr>
            <p:ph idx="1"/>
          </p:nvPr>
        </p:nvSpPr>
        <p:spPr>
          <a:xfrm>
            <a:off x="367931" y="856397"/>
            <a:ext cx="3874236" cy="169277"/>
          </a:xfrm>
        </p:spPr>
        <p:txBody>
          <a:bodyPr/>
          <a:lstStyle/>
          <a:p>
            <a:endParaRPr lang="en-US" dirty="0"/>
          </a:p>
        </p:txBody>
      </p:sp>
      <p:pic>
        <p:nvPicPr>
          <p:cNvPr id="7" name="Picture 6">
            <a:extLst>
              <a:ext uri="{FF2B5EF4-FFF2-40B4-BE49-F238E27FC236}">
                <a16:creationId xmlns:a16="http://schemas.microsoft.com/office/drawing/2014/main" id="{4618E14B-8B80-0446-886B-656EB7001F63}"/>
              </a:ext>
            </a:extLst>
          </p:cNvPr>
          <p:cNvPicPr>
            <a:picLocks noChangeAspect="1"/>
          </p:cNvPicPr>
          <p:nvPr/>
        </p:nvPicPr>
        <p:blipFill>
          <a:blip r:embed="rId2"/>
          <a:stretch>
            <a:fillRect/>
          </a:stretch>
        </p:blipFill>
        <p:spPr>
          <a:xfrm>
            <a:off x="57993" y="865981"/>
            <a:ext cx="3561048" cy="2159794"/>
          </a:xfrm>
          <a:prstGeom prst="rect">
            <a:avLst/>
          </a:prstGeom>
        </p:spPr>
      </p:pic>
      <p:pic>
        <p:nvPicPr>
          <p:cNvPr id="8" name="Picture 7">
            <a:extLst>
              <a:ext uri="{FF2B5EF4-FFF2-40B4-BE49-F238E27FC236}">
                <a16:creationId xmlns:a16="http://schemas.microsoft.com/office/drawing/2014/main" id="{079CEF3B-CA9E-3E44-B617-D88DD2F125D6}"/>
              </a:ext>
            </a:extLst>
          </p:cNvPr>
          <p:cNvPicPr>
            <a:picLocks noChangeAspect="1"/>
          </p:cNvPicPr>
          <p:nvPr/>
        </p:nvPicPr>
        <p:blipFill>
          <a:blip r:embed="rId3"/>
          <a:stretch>
            <a:fillRect/>
          </a:stretch>
        </p:blipFill>
        <p:spPr>
          <a:xfrm>
            <a:off x="2838450" y="452891"/>
            <a:ext cx="1716166" cy="1950393"/>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897A442E-22ED-2249-9675-3B6CAE432E91}"/>
              </a:ext>
            </a:extLst>
          </p:cNvPr>
          <p:cNvSpPr txBox="1"/>
          <p:nvPr/>
        </p:nvSpPr>
        <p:spPr>
          <a:xfrm>
            <a:off x="964865" y="1170601"/>
            <a:ext cx="2895600" cy="276999"/>
          </a:xfrm>
          <a:prstGeom prst="rect">
            <a:avLst/>
          </a:prstGeom>
          <a:noFill/>
        </p:spPr>
        <p:txBody>
          <a:bodyPr wrap="square" rtlCol="0">
            <a:spAutoFit/>
          </a:bodyPr>
          <a:lstStyle/>
          <a:p>
            <a:r>
              <a:rPr lang="en-US" sz="1200" b="1" dirty="0">
                <a:solidFill>
                  <a:srgbClr val="FF0000"/>
                </a:solidFill>
              </a:rPr>
              <a:t>We want to make f(x, y)=0</a:t>
            </a:r>
          </a:p>
        </p:txBody>
      </p:sp>
      <p:sp>
        <p:nvSpPr>
          <p:cNvPr id="6" name="Footer Placeholder 5">
            <a:extLst>
              <a:ext uri="{FF2B5EF4-FFF2-40B4-BE49-F238E27FC236}">
                <a16:creationId xmlns:a16="http://schemas.microsoft.com/office/drawing/2014/main" id="{79497B60-3E11-D7CB-8EDA-93B4C3B8CEEF}"/>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085400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6AE6-A78B-D14F-9554-D05B33287183}"/>
              </a:ext>
            </a:extLst>
          </p:cNvPr>
          <p:cNvSpPr>
            <a:spLocks noGrp="1"/>
          </p:cNvSpPr>
          <p:nvPr>
            <p:ph type="title"/>
          </p:nvPr>
        </p:nvSpPr>
        <p:spPr>
          <a:xfrm>
            <a:off x="1754149" y="211465"/>
            <a:ext cx="1101801" cy="215444"/>
          </a:xfrm>
        </p:spPr>
        <p:txBody>
          <a:bodyPr/>
          <a:lstStyle/>
          <a:p>
            <a:pPr rtl="0"/>
            <a:r>
              <a:rPr lang="en-US" dirty="0"/>
              <a:t>Continue…</a:t>
            </a:r>
          </a:p>
        </p:txBody>
      </p:sp>
      <p:sp>
        <p:nvSpPr>
          <p:cNvPr id="3" name="Content Placeholder 2">
            <a:extLst>
              <a:ext uri="{FF2B5EF4-FFF2-40B4-BE49-F238E27FC236}">
                <a16:creationId xmlns:a16="http://schemas.microsoft.com/office/drawing/2014/main" id="{7C2C961A-731B-BA4D-A390-212D7E03B8DA}"/>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DEC4E4A1-4F6F-084D-BF45-32642317A223}"/>
              </a:ext>
            </a:extLst>
          </p:cNvPr>
          <p:cNvPicPr>
            <a:picLocks noChangeAspect="1"/>
          </p:cNvPicPr>
          <p:nvPr/>
        </p:nvPicPr>
        <p:blipFill>
          <a:blip r:embed="rId2"/>
          <a:stretch>
            <a:fillRect/>
          </a:stretch>
        </p:blipFill>
        <p:spPr>
          <a:xfrm>
            <a:off x="171450" y="667866"/>
            <a:ext cx="3411628" cy="2381872"/>
          </a:xfrm>
          <a:prstGeom prst="rect">
            <a:avLst/>
          </a:prstGeom>
        </p:spPr>
      </p:pic>
      <p:sp>
        <p:nvSpPr>
          <p:cNvPr id="8" name="Rectangle 7">
            <a:extLst>
              <a:ext uri="{FF2B5EF4-FFF2-40B4-BE49-F238E27FC236}">
                <a16:creationId xmlns:a16="http://schemas.microsoft.com/office/drawing/2014/main" id="{202D45F2-3E7D-9D49-9ACC-226FD5DBAF1D}"/>
              </a:ext>
            </a:extLst>
          </p:cNvPr>
          <p:cNvSpPr/>
          <p:nvPr/>
        </p:nvSpPr>
        <p:spPr>
          <a:xfrm>
            <a:off x="778385" y="3049738"/>
            <a:ext cx="2914580" cy="246221"/>
          </a:xfrm>
          <a:prstGeom prst="rect">
            <a:avLst/>
          </a:prstGeom>
        </p:spPr>
        <p:txBody>
          <a:bodyPr wrap="none">
            <a:spAutoFit/>
          </a:bodyPr>
          <a:lstStyle/>
          <a:p>
            <a:r>
              <a:rPr lang="en-US" sz="1000" b="1" dirty="0">
                <a:solidFill>
                  <a:srgbClr val="FF0000"/>
                </a:solidFill>
                <a:latin typeface="medium-content-serif-font"/>
              </a:rPr>
              <a:t>would give an output of 7.99 which is less than 8 </a:t>
            </a:r>
            <a:r>
              <a:rPr lang="en-US" sz="1000" b="1" dirty="0">
                <a:solidFill>
                  <a:srgbClr val="FF0000"/>
                </a:solidFill>
                <a:latin typeface="medium-content-serif-font"/>
                <a:sym typeface="Wingdings" pitchFamily="2" charset="2"/>
              </a:rPr>
              <a:t></a:t>
            </a:r>
            <a:endParaRPr lang="en-US" sz="1000" b="1" dirty="0">
              <a:solidFill>
                <a:srgbClr val="FF0000"/>
              </a:solidFill>
            </a:endParaRPr>
          </a:p>
        </p:txBody>
      </p:sp>
      <p:sp>
        <p:nvSpPr>
          <p:cNvPr id="9" name="Rectangle 8">
            <a:extLst>
              <a:ext uri="{FF2B5EF4-FFF2-40B4-BE49-F238E27FC236}">
                <a16:creationId xmlns:a16="http://schemas.microsoft.com/office/drawing/2014/main" id="{5C4358E5-5983-F646-B0BB-2A79D3D6707B}"/>
              </a:ext>
            </a:extLst>
          </p:cNvPr>
          <p:cNvSpPr/>
          <p:nvPr/>
        </p:nvSpPr>
        <p:spPr>
          <a:xfrm>
            <a:off x="2701895" y="1511810"/>
            <a:ext cx="1808754" cy="906530"/>
          </a:xfrm>
          <a:prstGeom prst="rect">
            <a:avLst/>
          </a:prstGeom>
        </p:spPr>
        <p:txBody>
          <a:bodyPr wrap="square">
            <a:spAutoFit/>
          </a:bodyPr>
          <a:lstStyle/>
          <a:p>
            <a:r>
              <a:rPr lang="en-US" sz="756" dirty="0">
                <a:latin typeface="medium-content-serif-font"/>
              </a:rPr>
              <a:t>So, if we repeat the above process 4000 times, we will get the values of x = -2 and y = 2.0, leading us to give the output of our function f(x, y) = 0. So, we have the expected values of x and y, which causes our function to give the minimum value of 0.</a:t>
            </a:r>
            <a:endParaRPr lang="en-US" sz="756" dirty="0"/>
          </a:p>
        </p:txBody>
      </p:sp>
      <p:sp>
        <p:nvSpPr>
          <p:cNvPr id="5" name="Footer Placeholder 4">
            <a:extLst>
              <a:ext uri="{FF2B5EF4-FFF2-40B4-BE49-F238E27FC236}">
                <a16:creationId xmlns:a16="http://schemas.microsoft.com/office/drawing/2014/main" id="{A7F3F08E-5396-A521-421D-C65C7146CEEA}"/>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116836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reeform 2">
            <a:extLst>
              <a:ext uri="{FF2B5EF4-FFF2-40B4-BE49-F238E27FC236}">
                <a16:creationId xmlns:a16="http://schemas.microsoft.com/office/drawing/2014/main" id="{845F44D4-0DA7-9940-87E6-A6F4781F4673}"/>
              </a:ext>
            </a:extLst>
          </p:cNvPr>
          <p:cNvSpPr>
            <a:spLocks/>
          </p:cNvSpPr>
          <p:nvPr/>
        </p:nvSpPr>
        <p:spPr bwMode="auto">
          <a:xfrm>
            <a:off x="1526496" y="1482463"/>
            <a:ext cx="747941" cy="138063"/>
          </a:xfrm>
          <a:custGeom>
            <a:avLst/>
            <a:gdLst>
              <a:gd name="T0" fmla="*/ 0 w 1246"/>
              <a:gd name="T1" fmla="*/ 229 h 230"/>
              <a:gd name="T2" fmla="*/ 0 w 1246"/>
              <a:gd name="T3" fmla="*/ 141 h 230"/>
              <a:gd name="T4" fmla="*/ 1245 w 1246"/>
              <a:gd name="T5" fmla="*/ 141 h 230"/>
              <a:gd name="T6" fmla="*/ 1245 w 1246"/>
              <a:gd name="T7" fmla="*/ 0 h 230"/>
            </a:gdLst>
            <a:ahLst/>
            <a:cxnLst>
              <a:cxn ang="0">
                <a:pos x="T0" y="T1"/>
              </a:cxn>
              <a:cxn ang="0">
                <a:pos x="T2" y="T3"/>
              </a:cxn>
              <a:cxn ang="0">
                <a:pos x="T4" y="T5"/>
              </a:cxn>
              <a:cxn ang="0">
                <a:pos x="T6" y="T7"/>
              </a:cxn>
            </a:cxnLst>
            <a:rect l="0" t="0" r="r" b="b"/>
            <a:pathLst>
              <a:path w="1246" h="230">
                <a:moveTo>
                  <a:pt x="0" y="229"/>
                </a:moveTo>
                <a:lnTo>
                  <a:pt x="0" y="141"/>
                </a:lnTo>
                <a:lnTo>
                  <a:pt x="1245" y="141"/>
                </a:lnTo>
                <a:lnTo>
                  <a:pt x="1245"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03" name="Freeform 3">
            <a:extLst>
              <a:ext uri="{FF2B5EF4-FFF2-40B4-BE49-F238E27FC236}">
                <a16:creationId xmlns:a16="http://schemas.microsoft.com/office/drawing/2014/main" id="{0AC3B898-6809-DA48-9773-A0F13FED2C95}"/>
              </a:ext>
            </a:extLst>
          </p:cNvPr>
          <p:cNvSpPr>
            <a:spLocks/>
          </p:cNvSpPr>
          <p:nvPr/>
        </p:nvSpPr>
        <p:spPr bwMode="auto">
          <a:xfrm>
            <a:off x="1112307" y="2052723"/>
            <a:ext cx="414789" cy="138063"/>
          </a:xfrm>
          <a:custGeom>
            <a:avLst/>
            <a:gdLst>
              <a:gd name="T0" fmla="*/ 690 w 691"/>
              <a:gd name="T1" fmla="*/ 0 h 230"/>
              <a:gd name="T2" fmla="*/ 690 w 691"/>
              <a:gd name="T3" fmla="*/ 139 h 230"/>
              <a:gd name="T4" fmla="*/ 0 w 691"/>
              <a:gd name="T5" fmla="*/ 139 h 230"/>
              <a:gd name="T6" fmla="*/ 0 w 691"/>
              <a:gd name="T7" fmla="*/ 229 h 230"/>
            </a:gdLst>
            <a:ahLst/>
            <a:cxnLst>
              <a:cxn ang="0">
                <a:pos x="T0" y="T1"/>
              </a:cxn>
              <a:cxn ang="0">
                <a:pos x="T2" y="T3"/>
              </a:cxn>
              <a:cxn ang="0">
                <a:pos x="T4" y="T5"/>
              </a:cxn>
              <a:cxn ang="0">
                <a:pos x="T6" y="T7"/>
              </a:cxn>
            </a:cxnLst>
            <a:rect l="0" t="0" r="r" b="b"/>
            <a:pathLst>
              <a:path w="691" h="230">
                <a:moveTo>
                  <a:pt x="690" y="0"/>
                </a:moveTo>
                <a:lnTo>
                  <a:pt x="690" y="139"/>
                </a:lnTo>
                <a:lnTo>
                  <a:pt x="0" y="139"/>
                </a:lnTo>
                <a:lnTo>
                  <a:pt x="0" y="229"/>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04" name="Rectangle 4">
            <a:extLst>
              <a:ext uri="{FF2B5EF4-FFF2-40B4-BE49-F238E27FC236}">
                <a16:creationId xmlns:a16="http://schemas.microsoft.com/office/drawing/2014/main" id="{8488CB00-A190-3143-8079-D954DF3E2837}"/>
              </a:ext>
            </a:extLst>
          </p:cNvPr>
          <p:cNvSpPr>
            <a:spLocks noGrp="1" noChangeArrowheads="1"/>
          </p:cNvSpPr>
          <p:nvPr>
            <p:ph type="title"/>
          </p:nvPr>
        </p:nvSpPr>
        <p:spPr>
          <a:xfrm>
            <a:off x="276361" y="323317"/>
            <a:ext cx="3803066" cy="676308"/>
          </a:xfrm>
          <a:noFill/>
          <a:ln w="12700">
            <a:solidFill>
              <a:schemeClr val="tx1"/>
            </a:solidFill>
            <a:miter lim="800000"/>
            <a:headEnd/>
            <a:tailEnd/>
          </a:ln>
        </p:spPr>
        <p:txBody>
          <a:bodyPr vert="horz" wrap="square" lIns="34216" tIns="16808" rIns="34216" bIns="16808" rtlCol="0" anchor="ctr">
            <a:normAutofit/>
          </a:bodyPr>
          <a:lstStyle/>
          <a:p>
            <a:r>
              <a:rPr lang="en-US" altLang="en-US" dirty="0">
                <a:solidFill>
                  <a:schemeClr val="tx1"/>
                </a:solidFill>
              </a:rPr>
              <a:t>Types of Regression Models</a:t>
            </a:r>
          </a:p>
        </p:txBody>
      </p:sp>
      <p:sp>
        <p:nvSpPr>
          <p:cNvPr id="51205" name="Freeform 5">
            <a:extLst>
              <a:ext uri="{FF2B5EF4-FFF2-40B4-BE49-F238E27FC236}">
                <a16:creationId xmlns:a16="http://schemas.microsoft.com/office/drawing/2014/main" id="{33B58AA6-A6E3-554B-8A4A-7B5F6E52B806}"/>
              </a:ext>
            </a:extLst>
          </p:cNvPr>
          <p:cNvSpPr>
            <a:spLocks/>
          </p:cNvSpPr>
          <p:nvPr/>
        </p:nvSpPr>
        <p:spPr bwMode="auto">
          <a:xfrm>
            <a:off x="1894463" y="1180524"/>
            <a:ext cx="759346" cy="302538"/>
          </a:xfrm>
          <a:custGeom>
            <a:avLst/>
            <a:gdLst>
              <a:gd name="T0" fmla="*/ 0 w 1265"/>
              <a:gd name="T1" fmla="*/ 503 h 504"/>
              <a:gd name="T2" fmla="*/ 1264 w 1265"/>
              <a:gd name="T3" fmla="*/ 503 h 504"/>
              <a:gd name="T4" fmla="*/ 1264 w 1265"/>
              <a:gd name="T5" fmla="*/ 0 h 504"/>
              <a:gd name="T6" fmla="*/ 0 w 1265"/>
              <a:gd name="T7" fmla="*/ 0 h 504"/>
              <a:gd name="T8" fmla="*/ 0 w 1265"/>
              <a:gd name="T9" fmla="*/ 503 h 504"/>
            </a:gdLst>
            <a:ahLst/>
            <a:cxnLst>
              <a:cxn ang="0">
                <a:pos x="T0" y="T1"/>
              </a:cxn>
              <a:cxn ang="0">
                <a:pos x="T2" y="T3"/>
              </a:cxn>
              <a:cxn ang="0">
                <a:pos x="T4" y="T5"/>
              </a:cxn>
              <a:cxn ang="0">
                <a:pos x="T6" y="T7"/>
              </a:cxn>
              <a:cxn ang="0">
                <a:pos x="T8" y="T9"/>
              </a:cxn>
            </a:cxnLst>
            <a:rect l="0" t="0" r="r" b="b"/>
            <a:pathLst>
              <a:path w="1265" h="504">
                <a:moveTo>
                  <a:pt x="0" y="503"/>
                </a:moveTo>
                <a:lnTo>
                  <a:pt x="1264" y="503"/>
                </a:lnTo>
                <a:lnTo>
                  <a:pt x="1264" y="0"/>
                </a:lnTo>
                <a:lnTo>
                  <a:pt x="0" y="0"/>
                </a:lnTo>
                <a:lnTo>
                  <a:pt x="0" y="503"/>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06" name="Rectangle 6">
            <a:extLst>
              <a:ext uri="{FF2B5EF4-FFF2-40B4-BE49-F238E27FC236}">
                <a16:creationId xmlns:a16="http://schemas.microsoft.com/office/drawing/2014/main" id="{D37EAE28-D7FD-904B-8333-9E236BF4F52E}"/>
              </a:ext>
            </a:extLst>
          </p:cNvPr>
          <p:cNvSpPr>
            <a:spLocks noChangeArrowheads="1"/>
          </p:cNvSpPr>
          <p:nvPr/>
        </p:nvSpPr>
        <p:spPr bwMode="auto">
          <a:xfrm>
            <a:off x="1925077" y="1177524"/>
            <a:ext cx="596489"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Regression</a:t>
            </a:r>
          </a:p>
        </p:txBody>
      </p:sp>
      <p:sp>
        <p:nvSpPr>
          <p:cNvPr id="51207" name="Rectangle 7">
            <a:extLst>
              <a:ext uri="{FF2B5EF4-FFF2-40B4-BE49-F238E27FC236}">
                <a16:creationId xmlns:a16="http://schemas.microsoft.com/office/drawing/2014/main" id="{6DCCAC79-BB7D-714F-A9BE-2B1967EA6B38}"/>
              </a:ext>
            </a:extLst>
          </p:cNvPr>
          <p:cNvSpPr>
            <a:spLocks noChangeArrowheads="1"/>
          </p:cNvSpPr>
          <p:nvPr/>
        </p:nvSpPr>
        <p:spPr bwMode="auto">
          <a:xfrm>
            <a:off x="2041531" y="1314986"/>
            <a:ext cx="429776"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Models</a:t>
            </a:r>
          </a:p>
        </p:txBody>
      </p:sp>
      <p:sp>
        <p:nvSpPr>
          <p:cNvPr id="51208" name="Freeform 8">
            <a:extLst>
              <a:ext uri="{FF2B5EF4-FFF2-40B4-BE49-F238E27FC236}">
                <a16:creationId xmlns:a16="http://schemas.microsoft.com/office/drawing/2014/main" id="{33C55405-875F-A142-98ED-F103360BA7BD}"/>
              </a:ext>
            </a:extLst>
          </p:cNvPr>
          <p:cNvSpPr>
            <a:spLocks/>
          </p:cNvSpPr>
          <p:nvPr/>
        </p:nvSpPr>
        <p:spPr bwMode="auto">
          <a:xfrm>
            <a:off x="922621" y="2244209"/>
            <a:ext cx="483820" cy="379373"/>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09" name="Rectangle 9">
            <a:extLst>
              <a:ext uri="{FF2B5EF4-FFF2-40B4-BE49-F238E27FC236}">
                <a16:creationId xmlns:a16="http://schemas.microsoft.com/office/drawing/2014/main" id="{2934F654-7A83-B84B-9683-A6396B306372}"/>
              </a:ext>
            </a:extLst>
          </p:cNvPr>
          <p:cNvSpPr>
            <a:spLocks noChangeArrowheads="1"/>
          </p:cNvSpPr>
          <p:nvPr/>
        </p:nvSpPr>
        <p:spPr bwMode="auto">
          <a:xfrm>
            <a:off x="936243" y="2347457"/>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Linear</a:t>
            </a:r>
          </a:p>
        </p:txBody>
      </p:sp>
      <p:sp>
        <p:nvSpPr>
          <p:cNvPr id="51210" name="Freeform 10">
            <a:extLst>
              <a:ext uri="{FF2B5EF4-FFF2-40B4-BE49-F238E27FC236}">
                <a16:creationId xmlns:a16="http://schemas.microsoft.com/office/drawing/2014/main" id="{062EE15F-9FD5-E649-9B5F-95D815FDCB93}"/>
              </a:ext>
            </a:extLst>
          </p:cNvPr>
          <p:cNvSpPr>
            <a:spLocks/>
          </p:cNvSpPr>
          <p:nvPr/>
        </p:nvSpPr>
        <p:spPr bwMode="auto">
          <a:xfrm>
            <a:off x="1750398" y="2244209"/>
            <a:ext cx="452708" cy="379373"/>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1" name="Rectangle 11">
            <a:extLst>
              <a:ext uri="{FF2B5EF4-FFF2-40B4-BE49-F238E27FC236}">
                <a16:creationId xmlns:a16="http://schemas.microsoft.com/office/drawing/2014/main" id="{4F856AD7-67DD-6D4A-9FB6-A0EDA04C0727}"/>
              </a:ext>
            </a:extLst>
          </p:cNvPr>
          <p:cNvSpPr>
            <a:spLocks noChangeArrowheads="1"/>
          </p:cNvSpPr>
          <p:nvPr/>
        </p:nvSpPr>
        <p:spPr bwMode="auto">
          <a:xfrm>
            <a:off x="1775609" y="2278425"/>
            <a:ext cx="306345"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Non-</a:t>
            </a:r>
          </a:p>
        </p:txBody>
      </p:sp>
      <p:sp>
        <p:nvSpPr>
          <p:cNvPr id="51212" name="Rectangle 12">
            <a:extLst>
              <a:ext uri="{FF2B5EF4-FFF2-40B4-BE49-F238E27FC236}">
                <a16:creationId xmlns:a16="http://schemas.microsoft.com/office/drawing/2014/main" id="{6EEC9C0D-8DF3-9D4B-A355-C901C54879CD}"/>
              </a:ext>
            </a:extLst>
          </p:cNvPr>
          <p:cNvSpPr>
            <a:spLocks noChangeArrowheads="1"/>
          </p:cNvSpPr>
          <p:nvPr/>
        </p:nvSpPr>
        <p:spPr bwMode="auto">
          <a:xfrm>
            <a:off x="1732991" y="2416488"/>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Linear</a:t>
            </a:r>
          </a:p>
        </p:txBody>
      </p:sp>
      <p:sp>
        <p:nvSpPr>
          <p:cNvPr id="51213" name="Freeform 13">
            <a:extLst>
              <a:ext uri="{FF2B5EF4-FFF2-40B4-BE49-F238E27FC236}">
                <a16:creationId xmlns:a16="http://schemas.microsoft.com/office/drawing/2014/main" id="{73558A52-2323-F343-BF49-7D52CF99434F}"/>
              </a:ext>
            </a:extLst>
          </p:cNvPr>
          <p:cNvSpPr>
            <a:spLocks/>
          </p:cNvSpPr>
          <p:nvPr/>
        </p:nvSpPr>
        <p:spPr bwMode="auto">
          <a:xfrm>
            <a:off x="1526496" y="2052723"/>
            <a:ext cx="414789" cy="13806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14" name="Freeform 14">
            <a:extLst>
              <a:ext uri="{FF2B5EF4-FFF2-40B4-BE49-F238E27FC236}">
                <a16:creationId xmlns:a16="http://schemas.microsoft.com/office/drawing/2014/main" id="{DF1EBEC4-E1DE-4D4E-94D0-B97C3BEA6E9F}"/>
              </a:ext>
            </a:extLst>
          </p:cNvPr>
          <p:cNvSpPr>
            <a:spLocks/>
          </p:cNvSpPr>
          <p:nvPr/>
        </p:nvSpPr>
        <p:spPr bwMode="auto">
          <a:xfrm>
            <a:off x="1909470" y="2183582"/>
            <a:ext cx="57626" cy="57626"/>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5" name="Freeform 15">
            <a:extLst>
              <a:ext uri="{FF2B5EF4-FFF2-40B4-BE49-F238E27FC236}">
                <a16:creationId xmlns:a16="http://schemas.microsoft.com/office/drawing/2014/main" id="{34143A46-5FD2-1B48-8120-31B70DFCD826}"/>
              </a:ext>
            </a:extLst>
          </p:cNvPr>
          <p:cNvSpPr>
            <a:spLocks/>
          </p:cNvSpPr>
          <p:nvPr/>
        </p:nvSpPr>
        <p:spPr bwMode="auto">
          <a:xfrm>
            <a:off x="1081693" y="2183582"/>
            <a:ext cx="57626" cy="57626"/>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6" name="Freeform 16">
            <a:extLst>
              <a:ext uri="{FF2B5EF4-FFF2-40B4-BE49-F238E27FC236}">
                <a16:creationId xmlns:a16="http://schemas.microsoft.com/office/drawing/2014/main" id="{880E1E46-052E-114D-8631-82A419DFB76B}"/>
              </a:ext>
            </a:extLst>
          </p:cNvPr>
          <p:cNvSpPr>
            <a:spLocks/>
          </p:cNvSpPr>
          <p:nvPr/>
        </p:nvSpPr>
        <p:spPr bwMode="auto">
          <a:xfrm>
            <a:off x="2273836" y="1482463"/>
            <a:ext cx="805567" cy="138063"/>
          </a:xfrm>
          <a:custGeom>
            <a:avLst/>
            <a:gdLst>
              <a:gd name="T0" fmla="*/ 1341 w 1342"/>
              <a:gd name="T1" fmla="*/ 229 h 230"/>
              <a:gd name="T2" fmla="*/ 1341 w 1342"/>
              <a:gd name="T3" fmla="*/ 141 h 230"/>
              <a:gd name="T4" fmla="*/ 0 w 1342"/>
              <a:gd name="T5" fmla="*/ 141 h 230"/>
              <a:gd name="T6" fmla="*/ 0 w 1342"/>
              <a:gd name="T7" fmla="*/ 0 h 230"/>
            </a:gdLst>
            <a:ahLst/>
            <a:cxnLst>
              <a:cxn ang="0">
                <a:pos x="T0" y="T1"/>
              </a:cxn>
              <a:cxn ang="0">
                <a:pos x="T2" y="T3"/>
              </a:cxn>
              <a:cxn ang="0">
                <a:pos x="T4" y="T5"/>
              </a:cxn>
              <a:cxn ang="0">
                <a:pos x="T6" y="T7"/>
              </a:cxn>
            </a:cxnLst>
            <a:rect l="0" t="0" r="r" b="b"/>
            <a:pathLst>
              <a:path w="1342" h="230">
                <a:moveTo>
                  <a:pt x="1341" y="229"/>
                </a:moveTo>
                <a:lnTo>
                  <a:pt x="1341" y="141"/>
                </a:lnTo>
                <a:lnTo>
                  <a:pt x="0" y="141"/>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17" name="Freeform 17">
            <a:extLst>
              <a:ext uri="{FF2B5EF4-FFF2-40B4-BE49-F238E27FC236}">
                <a16:creationId xmlns:a16="http://schemas.microsoft.com/office/drawing/2014/main" id="{CF003880-D256-3F41-81E2-FE5477B1522B}"/>
              </a:ext>
            </a:extLst>
          </p:cNvPr>
          <p:cNvSpPr>
            <a:spLocks/>
          </p:cNvSpPr>
          <p:nvPr/>
        </p:nvSpPr>
        <p:spPr bwMode="auto">
          <a:xfrm>
            <a:off x="3047589" y="1613322"/>
            <a:ext cx="58226" cy="57626"/>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8" name="Freeform 18">
            <a:extLst>
              <a:ext uri="{FF2B5EF4-FFF2-40B4-BE49-F238E27FC236}">
                <a16:creationId xmlns:a16="http://schemas.microsoft.com/office/drawing/2014/main" id="{E616714D-83C8-3343-8C32-E543A24FF1E3}"/>
              </a:ext>
            </a:extLst>
          </p:cNvPr>
          <p:cNvSpPr>
            <a:spLocks/>
          </p:cNvSpPr>
          <p:nvPr/>
        </p:nvSpPr>
        <p:spPr bwMode="auto">
          <a:xfrm>
            <a:off x="1495282" y="1613322"/>
            <a:ext cx="58226" cy="57626"/>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9" name="Freeform 19">
            <a:extLst>
              <a:ext uri="{FF2B5EF4-FFF2-40B4-BE49-F238E27FC236}">
                <a16:creationId xmlns:a16="http://schemas.microsoft.com/office/drawing/2014/main" id="{BF8A3D59-92DB-364B-B214-EBA790CBC817}"/>
              </a:ext>
            </a:extLst>
          </p:cNvPr>
          <p:cNvSpPr>
            <a:spLocks/>
          </p:cNvSpPr>
          <p:nvPr/>
        </p:nvSpPr>
        <p:spPr bwMode="auto">
          <a:xfrm>
            <a:off x="2664614" y="2052723"/>
            <a:ext cx="414789" cy="138063"/>
          </a:xfrm>
          <a:custGeom>
            <a:avLst/>
            <a:gdLst>
              <a:gd name="T0" fmla="*/ 0 w 691"/>
              <a:gd name="T1" fmla="*/ 229 h 230"/>
              <a:gd name="T2" fmla="*/ 0 w 691"/>
              <a:gd name="T3" fmla="*/ 139 h 230"/>
              <a:gd name="T4" fmla="*/ 690 w 691"/>
              <a:gd name="T5" fmla="*/ 139 h 230"/>
              <a:gd name="T6" fmla="*/ 690 w 691"/>
              <a:gd name="T7" fmla="*/ 0 h 230"/>
            </a:gdLst>
            <a:ahLst/>
            <a:cxnLst>
              <a:cxn ang="0">
                <a:pos x="T0" y="T1"/>
              </a:cxn>
              <a:cxn ang="0">
                <a:pos x="T2" y="T3"/>
              </a:cxn>
              <a:cxn ang="0">
                <a:pos x="T4" y="T5"/>
              </a:cxn>
              <a:cxn ang="0">
                <a:pos x="T6" y="T7"/>
              </a:cxn>
            </a:cxnLst>
            <a:rect l="0" t="0" r="r" b="b"/>
            <a:pathLst>
              <a:path w="691" h="230">
                <a:moveTo>
                  <a:pt x="0" y="229"/>
                </a:moveTo>
                <a:lnTo>
                  <a:pt x="0" y="139"/>
                </a:lnTo>
                <a:lnTo>
                  <a:pt x="690" y="139"/>
                </a:lnTo>
                <a:lnTo>
                  <a:pt x="69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20" name="Freeform 20">
            <a:extLst>
              <a:ext uri="{FF2B5EF4-FFF2-40B4-BE49-F238E27FC236}">
                <a16:creationId xmlns:a16="http://schemas.microsoft.com/office/drawing/2014/main" id="{2808AC58-305F-F14C-8F6A-3DDEB8C39E99}"/>
              </a:ext>
            </a:extLst>
          </p:cNvPr>
          <p:cNvSpPr>
            <a:spLocks/>
          </p:cNvSpPr>
          <p:nvPr/>
        </p:nvSpPr>
        <p:spPr bwMode="auto">
          <a:xfrm>
            <a:off x="2634000" y="2183582"/>
            <a:ext cx="57626" cy="57626"/>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1" name="Rectangle 21">
            <a:extLst>
              <a:ext uri="{FF2B5EF4-FFF2-40B4-BE49-F238E27FC236}">
                <a16:creationId xmlns:a16="http://schemas.microsoft.com/office/drawing/2014/main" id="{624AD6D7-C993-A54E-B359-045A056567FF}"/>
              </a:ext>
            </a:extLst>
          </p:cNvPr>
          <p:cNvSpPr>
            <a:spLocks noChangeArrowheads="1"/>
          </p:cNvSpPr>
          <p:nvPr/>
        </p:nvSpPr>
        <p:spPr bwMode="auto">
          <a:xfrm>
            <a:off x="2748052" y="1210538"/>
            <a:ext cx="1637946" cy="173534"/>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34216" tIns="16808" rIns="34216" bIns="16808">
            <a:spAutoFit/>
          </a:bodyPr>
          <a:lstStyle/>
          <a:p>
            <a:r>
              <a:rPr lang="en-US" altLang="en-US" sz="907" b="1" dirty="0"/>
              <a:t>2+ Explanatory Variables</a:t>
            </a:r>
          </a:p>
        </p:txBody>
      </p:sp>
      <p:sp>
        <p:nvSpPr>
          <p:cNvPr id="51223" name="Freeform 23">
            <a:extLst>
              <a:ext uri="{FF2B5EF4-FFF2-40B4-BE49-F238E27FC236}">
                <a16:creationId xmlns:a16="http://schemas.microsoft.com/office/drawing/2014/main" id="{7525D745-C766-2D48-A84A-37ACD04E473E}"/>
              </a:ext>
            </a:extLst>
          </p:cNvPr>
          <p:cNvSpPr>
            <a:spLocks/>
          </p:cNvSpPr>
          <p:nvPr/>
        </p:nvSpPr>
        <p:spPr bwMode="auto">
          <a:xfrm>
            <a:off x="1267778" y="1673949"/>
            <a:ext cx="518036" cy="379373"/>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4" name="Rectangle 24">
            <a:extLst>
              <a:ext uri="{FF2B5EF4-FFF2-40B4-BE49-F238E27FC236}">
                <a16:creationId xmlns:a16="http://schemas.microsoft.com/office/drawing/2014/main" id="{43D175A3-19EF-8B4D-9AD3-BDC3052F986C}"/>
              </a:ext>
            </a:extLst>
          </p:cNvPr>
          <p:cNvSpPr>
            <a:spLocks noChangeArrowheads="1"/>
          </p:cNvSpPr>
          <p:nvPr/>
        </p:nvSpPr>
        <p:spPr bwMode="auto">
          <a:xfrm>
            <a:off x="1303195" y="1777197"/>
            <a:ext cx="397716"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Simple</a:t>
            </a:r>
          </a:p>
        </p:txBody>
      </p:sp>
      <p:sp>
        <p:nvSpPr>
          <p:cNvPr id="51225" name="Freeform 25">
            <a:extLst>
              <a:ext uri="{FF2B5EF4-FFF2-40B4-BE49-F238E27FC236}">
                <a16:creationId xmlns:a16="http://schemas.microsoft.com/office/drawing/2014/main" id="{8F945AAF-DA7C-2344-B47C-FC825CA7A55B}"/>
              </a:ext>
            </a:extLst>
          </p:cNvPr>
          <p:cNvSpPr>
            <a:spLocks/>
          </p:cNvSpPr>
          <p:nvPr/>
        </p:nvSpPr>
        <p:spPr bwMode="auto">
          <a:xfrm>
            <a:off x="2820085" y="1673949"/>
            <a:ext cx="518036" cy="379373"/>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6" name="Rectangle 26">
            <a:extLst>
              <a:ext uri="{FF2B5EF4-FFF2-40B4-BE49-F238E27FC236}">
                <a16:creationId xmlns:a16="http://schemas.microsoft.com/office/drawing/2014/main" id="{FD8BCD35-8CD7-5145-96D8-499E415AC99B}"/>
              </a:ext>
            </a:extLst>
          </p:cNvPr>
          <p:cNvSpPr>
            <a:spLocks noChangeArrowheads="1"/>
          </p:cNvSpPr>
          <p:nvPr/>
        </p:nvSpPr>
        <p:spPr bwMode="auto">
          <a:xfrm>
            <a:off x="2827288" y="1773595"/>
            <a:ext cx="481073"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Multiple</a:t>
            </a:r>
          </a:p>
        </p:txBody>
      </p:sp>
      <p:sp>
        <p:nvSpPr>
          <p:cNvPr id="51227" name="Freeform 27">
            <a:extLst>
              <a:ext uri="{FF2B5EF4-FFF2-40B4-BE49-F238E27FC236}">
                <a16:creationId xmlns:a16="http://schemas.microsoft.com/office/drawing/2014/main" id="{CB9F5063-7818-CF43-B189-F82BD07B2842}"/>
              </a:ext>
            </a:extLst>
          </p:cNvPr>
          <p:cNvSpPr>
            <a:spLocks/>
          </p:cNvSpPr>
          <p:nvPr/>
        </p:nvSpPr>
        <p:spPr bwMode="auto">
          <a:xfrm>
            <a:off x="2474928" y="2244209"/>
            <a:ext cx="452107" cy="379373"/>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8" name="Rectangle 28">
            <a:extLst>
              <a:ext uri="{FF2B5EF4-FFF2-40B4-BE49-F238E27FC236}">
                <a16:creationId xmlns:a16="http://schemas.microsoft.com/office/drawing/2014/main" id="{2DA6072A-9251-3B4E-BAD5-C557F1E72841}"/>
              </a:ext>
            </a:extLst>
          </p:cNvPr>
          <p:cNvSpPr>
            <a:spLocks noChangeArrowheads="1"/>
          </p:cNvSpPr>
          <p:nvPr/>
        </p:nvSpPr>
        <p:spPr bwMode="auto">
          <a:xfrm>
            <a:off x="2456921" y="2347457"/>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Linear</a:t>
            </a:r>
          </a:p>
        </p:txBody>
      </p:sp>
      <p:sp>
        <p:nvSpPr>
          <p:cNvPr id="51229" name="Rectangle 29">
            <a:extLst>
              <a:ext uri="{FF2B5EF4-FFF2-40B4-BE49-F238E27FC236}">
                <a16:creationId xmlns:a16="http://schemas.microsoft.com/office/drawing/2014/main" id="{90642A41-AC35-114A-8B75-566EB67E0C6C}"/>
              </a:ext>
            </a:extLst>
          </p:cNvPr>
          <p:cNvSpPr>
            <a:spLocks noChangeArrowheads="1"/>
          </p:cNvSpPr>
          <p:nvPr/>
        </p:nvSpPr>
        <p:spPr bwMode="auto">
          <a:xfrm>
            <a:off x="411521" y="1210538"/>
            <a:ext cx="1398309" cy="173534"/>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34216" tIns="16808" rIns="34216" bIns="16808">
            <a:spAutoFit/>
          </a:bodyPr>
          <a:lstStyle/>
          <a:p>
            <a:r>
              <a:rPr lang="en-US" altLang="en-US" sz="907" b="1" dirty="0"/>
              <a:t>1 Explanatory  Variable</a:t>
            </a:r>
          </a:p>
        </p:txBody>
      </p:sp>
      <p:sp>
        <p:nvSpPr>
          <p:cNvPr id="51231" name="Freeform 31">
            <a:extLst>
              <a:ext uri="{FF2B5EF4-FFF2-40B4-BE49-F238E27FC236}">
                <a16:creationId xmlns:a16="http://schemas.microsoft.com/office/drawing/2014/main" id="{D4F7A501-4707-A249-8338-750C08F1F0E1}"/>
              </a:ext>
            </a:extLst>
          </p:cNvPr>
          <p:cNvSpPr>
            <a:spLocks/>
          </p:cNvSpPr>
          <p:nvPr/>
        </p:nvSpPr>
        <p:spPr bwMode="auto">
          <a:xfrm>
            <a:off x="3272507" y="2243609"/>
            <a:ext cx="483820" cy="379373"/>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32" name="Rectangle 32">
            <a:extLst>
              <a:ext uri="{FF2B5EF4-FFF2-40B4-BE49-F238E27FC236}">
                <a16:creationId xmlns:a16="http://schemas.microsoft.com/office/drawing/2014/main" id="{FC27B011-6F9E-AD4E-A023-DB4D3DDA1C68}"/>
              </a:ext>
            </a:extLst>
          </p:cNvPr>
          <p:cNvSpPr>
            <a:spLocks noChangeArrowheads="1"/>
          </p:cNvSpPr>
          <p:nvPr/>
        </p:nvSpPr>
        <p:spPr bwMode="auto">
          <a:xfrm>
            <a:off x="3337613" y="2255661"/>
            <a:ext cx="306345"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Non-</a:t>
            </a:r>
          </a:p>
        </p:txBody>
      </p:sp>
      <p:sp>
        <p:nvSpPr>
          <p:cNvPr id="51233" name="Rectangle 33">
            <a:extLst>
              <a:ext uri="{FF2B5EF4-FFF2-40B4-BE49-F238E27FC236}">
                <a16:creationId xmlns:a16="http://schemas.microsoft.com/office/drawing/2014/main" id="{3D7DE513-8776-4E4B-949E-5BCAD2427EEA}"/>
              </a:ext>
            </a:extLst>
          </p:cNvPr>
          <p:cNvSpPr>
            <a:spLocks noChangeArrowheads="1"/>
          </p:cNvSpPr>
          <p:nvPr/>
        </p:nvSpPr>
        <p:spPr bwMode="auto">
          <a:xfrm>
            <a:off x="3281696" y="2415888"/>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Linear</a:t>
            </a:r>
          </a:p>
        </p:txBody>
      </p:sp>
      <p:sp>
        <p:nvSpPr>
          <p:cNvPr id="51234" name="Freeform 34">
            <a:extLst>
              <a:ext uri="{FF2B5EF4-FFF2-40B4-BE49-F238E27FC236}">
                <a16:creationId xmlns:a16="http://schemas.microsoft.com/office/drawing/2014/main" id="{286E6C2B-C2AD-A847-96B9-119A9AF6E2F5}"/>
              </a:ext>
            </a:extLst>
          </p:cNvPr>
          <p:cNvSpPr>
            <a:spLocks/>
          </p:cNvSpPr>
          <p:nvPr/>
        </p:nvSpPr>
        <p:spPr bwMode="auto">
          <a:xfrm>
            <a:off x="3075201" y="2052122"/>
            <a:ext cx="414789" cy="13806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35" name="Freeform 35">
            <a:extLst>
              <a:ext uri="{FF2B5EF4-FFF2-40B4-BE49-F238E27FC236}">
                <a16:creationId xmlns:a16="http://schemas.microsoft.com/office/drawing/2014/main" id="{3966ADA7-7F5D-E148-8BCC-9657A573C6E5}"/>
              </a:ext>
            </a:extLst>
          </p:cNvPr>
          <p:cNvSpPr>
            <a:spLocks/>
          </p:cNvSpPr>
          <p:nvPr/>
        </p:nvSpPr>
        <p:spPr bwMode="auto">
          <a:xfrm>
            <a:off x="3458176" y="2182982"/>
            <a:ext cx="57626" cy="57626"/>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3" name="Footer Placeholder 2">
            <a:extLst>
              <a:ext uri="{FF2B5EF4-FFF2-40B4-BE49-F238E27FC236}">
                <a16:creationId xmlns:a16="http://schemas.microsoft.com/office/drawing/2014/main" id="{68614488-F341-D857-CBAB-434832FC139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681848178"/>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D58E-179C-B648-8AEE-3F5081211961}"/>
              </a:ext>
            </a:extLst>
          </p:cNvPr>
          <p:cNvSpPr>
            <a:spLocks noGrp="1"/>
          </p:cNvSpPr>
          <p:nvPr>
            <p:ph type="title"/>
          </p:nvPr>
        </p:nvSpPr>
        <p:spPr>
          <a:xfrm>
            <a:off x="160073" y="126735"/>
            <a:ext cx="3803066" cy="215444"/>
          </a:xfrm>
        </p:spPr>
        <p:txBody>
          <a:bodyPr/>
          <a:lstStyle/>
          <a:p>
            <a:r>
              <a:rPr lang="en-US" dirty="0"/>
              <a:t>Example</a:t>
            </a:r>
          </a:p>
        </p:txBody>
      </p:sp>
      <p:pic>
        <p:nvPicPr>
          <p:cNvPr id="7" name="Picture 6">
            <a:extLst>
              <a:ext uri="{FF2B5EF4-FFF2-40B4-BE49-F238E27FC236}">
                <a16:creationId xmlns:a16="http://schemas.microsoft.com/office/drawing/2014/main" id="{3AB7C3CB-4C28-9B40-BE01-518CE69F0D27}"/>
              </a:ext>
            </a:extLst>
          </p:cNvPr>
          <p:cNvPicPr>
            <a:picLocks noChangeAspect="1"/>
          </p:cNvPicPr>
          <p:nvPr/>
        </p:nvPicPr>
        <p:blipFill>
          <a:blip r:embed="rId2"/>
          <a:stretch>
            <a:fillRect/>
          </a:stretch>
        </p:blipFill>
        <p:spPr>
          <a:xfrm>
            <a:off x="34999" y="1639891"/>
            <a:ext cx="3018082" cy="1651627"/>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56025C71-C4D8-A342-9E46-7BFEB46A531D}"/>
              </a:ext>
            </a:extLst>
          </p:cNvPr>
          <p:cNvPicPr>
            <a:picLocks noChangeAspect="1"/>
          </p:cNvPicPr>
          <p:nvPr/>
        </p:nvPicPr>
        <p:blipFill>
          <a:blip r:embed="rId3"/>
          <a:stretch>
            <a:fillRect/>
          </a:stretch>
        </p:blipFill>
        <p:spPr>
          <a:xfrm>
            <a:off x="3295650" y="1890090"/>
            <a:ext cx="1069574" cy="266400"/>
          </a:xfrm>
          <a:prstGeom prst="rect">
            <a:avLst/>
          </a:prstGeom>
        </p:spPr>
      </p:pic>
      <p:pic>
        <p:nvPicPr>
          <p:cNvPr id="9" name="Picture 8">
            <a:extLst>
              <a:ext uri="{FF2B5EF4-FFF2-40B4-BE49-F238E27FC236}">
                <a16:creationId xmlns:a16="http://schemas.microsoft.com/office/drawing/2014/main" id="{56F7F1B1-A322-734D-ADE2-A8967BBE70C8}"/>
              </a:ext>
            </a:extLst>
          </p:cNvPr>
          <p:cNvPicPr>
            <a:picLocks noChangeAspect="1"/>
          </p:cNvPicPr>
          <p:nvPr/>
        </p:nvPicPr>
        <p:blipFill>
          <a:blip r:embed="rId4"/>
          <a:stretch>
            <a:fillRect/>
          </a:stretch>
        </p:blipFill>
        <p:spPr>
          <a:xfrm>
            <a:off x="3205627" y="2187575"/>
            <a:ext cx="1369474" cy="1207946"/>
          </a:xfrm>
          <a:prstGeom prst="rect">
            <a:avLst/>
          </a:prstGeom>
        </p:spPr>
      </p:pic>
      <p:sp>
        <p:nvSpPr>
          <p:cNvPr id="5" name="TextBox 4">
            <a:extLst>
              <a:ext uri="{FF2B5EF4-FFF2-40B4-BE49-F238E27FC236}">
                <a16:creationId xmlns:a16="http://schemas.microsoft.com/office/drawing/2014/main" id="{94ACC7C7-B419-834D-8F6E-8DBABCE93D2A}"/>
              </a:ext>
            </a:extLst>
          </p:cNvPr>
          <p:cNvSpPr txBox="1"/>
          <p:nvPr/>
        </p:nvSpPr>
        <p:spPr>
          <a:xfrm>
            <a:off x="160073" y="542302"/>
            <a:ext cx="1722937" cy="507831"/>
          </a:xfrm>
          <a:prstGeom prst="rect">
            <a:avLst/>
          </a:prstGeom>
          <a:noFill/>
        </p:spPr>
        <p:txBody>
          <a:bodyPr wrap="square" rtlCol="0">
            <a:spAutoFit/>
          </a:bodyPr>
          <a:lstStyle/>
          <a:p>
            <a:r>
              <a:rPr lang="en-US" sz="900" dirty="0"/>
              <a:t>Weight   0.5      Height   1.4</a:t>
            </a:r>
          </a:p>
          <a:p>
            <a:r>
              <a:rPr lang="en-US" sz="900" dirty="0"/>
              <a:t>Weight   2.3      Height  1.9</a:t>
            </a:r>
          </a:p>
          <a:p>
            <a:r>
              <a:rPr lang="en-US" sz="900" dirty="0"/>
              <a:t>Weight   2.9      Height   3.2</a:t>
            </a:r>
          </a:p>
        </p:txBody>
      </p:sp>
      <p:pic>
        <p:nvPicPr>
          <p:cNvPr id="10" name="Picture 9">
            <a:extLst>
              <a:ext uri="{FF2B5EF4-FFF2-40B4-BE49-F238E27FC236}">
                <a16:creationId xmlns:a16="http://schemas.microsoft.com/office/drawing/2014/main" id="{8E42689E-81ED-7444-AD87-8BDEE3A5A777}"/>
              </a:ext>
            </a:extLst>
          </p:cNvPr>
          <p:cNvPicPr>
            <a:picLocks noChangeAspect="1"/>
          </p:cNvPicPr>
          <p:nvPr/>
        </p:nvPicPr>
        <p:blipFill>
          <a:blip r:embed="rId5"/>
          <a:stretch>
            <a:fillRect/>
          </a:stretch>
        </p:blipFill>
        <p:spPr>
          <a:xfrm>
            <a:off x="34999" y="1189412"/>
            <a:ext cx="2337087" cy="215443"/>
          </a:xfrm>
          <a:prstGeom prst="rect">
            <a:avLst/>
          </a:prstGeom>
        </p:spPr>
      </p:pic>
      <p:sp>
        <p:nvSpPr>
          <p:cNvPr id="11" name="TextBox 10">
            <a:extLst>
              <a:ext uri="{FF2B5EF4-FFF2-40B4-BE49-F238E27FC236}">
                <a16:creationId xmlns:a16="http://schemas.microsoft.com/office/drawing/2014/main" id="{42693C9B-EF5F-DA49-ABD2-389AC2316490}"/>
              </a:ext>
            </a:extLst>
          </p:cNvPr>
          <p:cNvSpPr txBox="1"/>
          <p:nvPr/>
        </p:nvSpPr>
        <p:spPr>
          <a:xfrm>
            <a:off x="1771650" y="286062"/>
            <a:ext cx="2838450" cy="923330"/>
          </a:xfrm>
          <a:prstGeom prst="rect">
            <a:avLst/>
          </a:prstGeom>
          <a:noFill/>
        </p:spPr>
        <p:txBody>
          <a:bodyPr wrap="square" rtlCol="0">
            <a:spAutoFit/>
          </a:bodyPr>
          <a:lstStyle/>
          <a:p>
            <a:pPr algn="ctr"/>
            <a:r>
              <a:rPr lang="en-US" sz="900" dirty="0">
                <a:solidFill>
                  <a:srgbClr val="FF0000"/>
                </a:solidFill>
              </a:rPr>
              <a:t>Height= </a:t>
            </a:r>
            <a:r>
              <a:rPr lang="en-US" sz="900" b="1" dirty="0">
                <a:solidFill>
                  <a:srgbClr val="FF0000"/>
                </a:solidFill>
              </a:rPr>
              <a:t>W0</a:t>
            </a:r>
            <a:r>
              <a:rPr lang="en-US" sz="900" dirty="0">
                <a:solidFill>
                  <a:srgbClr val="FF0000"/>
                </a:solidFill>
              </a:rPr>
              <a:t> + </a:t>
            </a:r>
            <a:r>
              <a:rPr lang="en-US" sz="900" b="1" dirty="0">
                <a:solidFill>
                  <a:srgbClr val="FF0000"/>
                </a:solidFill>
              </a:rPr>
              <a:t>W1</a:t>
            </a:r>
            <a:r>
              <a:rPr lang="en-US" sz="900" dirty="0">
                <a:solidFill>
                  <a:srgbClr val="FF0000"/>
                </a:solidFill>
              </a:rPr>
              <a:t>*Weight</a:t>
            </a:r>
          </a:p>
          <a:p>
            <a:pPr algn="ctr"/>
            <a:endParaRPr lang="en-US" sz="900" dirty="0">
              <a:solidFill>
                <a:srgbClr val="FF0000"/>
              </a:solidFill>
            </a:endParaRPr>
          </a:p>
          <a:p>
            <a:pPr algn="ctr"/>
            <a:r>
              <a:rPr lang="en-US" sz="900" dirty="0">
                <a:solidFill>
                  <a:srgbClr val="FF0000"/>
                </a:solidFill>
              </a:rPr>
              <a:t>Height= </a:t>
            </a:r>
            <a:r>
              <a:rPr lang="en-US" sz="900" b="1" dirty="0">
                <a:solidFill>
                  <a:srgbClr val="FF0000"/>
                </a:solidFill>
              </a:rPr>
              <a:t>intercept</a:t>
            </a:r>
            <a:r>
              <a:rPr lang="en-US" sz="900" dirty="0">
                <a:solidFill>
                  <a:srgbClr val="FF0000"/>
                </a:solidFill>
              </a:rPr>
              <a:t> + </a:t>
            </a:r>
            <a:r>
              <a:rPr lang="en-US" sz="900" b="1" dirty="0">
                <a:solidFill>
                  <a:srgbClr val="FF0000"/>
                </a:solidFill>
              </a:rPr>
              <a:t>slope </a:t>
            </a:r>
            <a:r>
              <a:rPr lang="en-US" sz="900" dirty="0">
                <a:solidFill>
                  <a:srgbClr val="FF0000"/>
                </a:solidFill>
              </a:rPr>
              <a:t>*Weight</a:t>
            </a:r>
          </a:p>
          <a:p>
            <a:pPr algn="ctr"/>
            <a:endParaRPr lang="en-US" sz="900" dirty="0">
              <a:solidFill>
                <a:srgbClr val="FF0000"/>
              </a:solidFill>
            </a:endParaRPr>
          </a:p>
          <a:p>
            <a:pPr algn="ctr"/>
            <a:r>
              <a:rPr lang="en-US" sz="900" dirty="0">
                <a:solidFill>
                  <a:srgbClr val="FF0000"/>
                </a:solidFill>
              </a:rPr>
              <a:t>We will use 0.64 for slope </a:t>
            </a:r>
            <a:r>
              <a:rPr lang="en-US" sz="900" b="1" u="sng" dirty="0">
                <a:solidFill>
                  <a:srgbClr val="FF0000"/>
                </a:solidFill>
              </a:rPr>
              <a:t>for now </a:t>
            </a:r>
            <a:r>
              <a:rPr lang="en-US" sz="900" dirty="0">
                <a:solidFill>
                  <a:srgbClr val="FF0000"/>
                </a:solidFill>
              </a:rPr>
              <a:t>to find the intercept. </a:t>
            </a:r>
            <a:br>
              <a:rPr lang="en-US" sz="900" dirty="0">
                <a:solidFill>
                  <a:srgbClr val="FF0000"/>
                </a:solidFill>
              </a:rPr>
            </a:br>
            <a:endParaRPr lang="en-US" sz="900" dirty="0">
              <a:solidFill>
                <a:srgbClr val="FF0000"/>
              </a:solidFill>
            </a:endParaRPr>
          </a:p>
        </p:txBody>
      </p:sp>
      <p:sp>
        <p:nvSpPr>
          <p:cNvPr id="3" name="Footer Placeholder 2">
            <a:extLst>
              <a:ext uri="{FF2B5EF4-FFF2-40B4-BE49-F238E27FC236}">
                <a16:creationId xmlns:a16="http://schemas.microsoft.com/office/drawing/2014/main" id="{F24620F9-4C25-A7D8-181D-B2E068307C43}"/>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194763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6A73-8CDE-9D4D-884D-D0C72D9BF4D1}"/>
              </a:ext>
            </a:extLst>
          </p:cNvPr>
          <p:cNvSpPr>
            <a:spLocks noGrp="1"/>
          </p:cNvSpPr>
          <p:nvPr>
            <p:ph type="title"/>
          </p:nvPr>
        </p:nvSpPr>
        <p:spPr>
          <a:xfrm>
            <a:off x="1754149" y="211465"/>
            <a:ext cx="1101801" cy="215444"/>
          </a:xfrm>
        </p:spPr>
        <p:txBody>
          <a:bodyPr/>
          <a:lstStyle/>
          <a:p>
            <a:pPr rtl="0"/>
            <a:r>
              <a:rPr lang="en-US" dirty="0"/>
              <a:t>Continue…</a:t>
            </a:r>
          </a:p>
        </p:txBody>
      </p:sp>
      <p:sp>
        <p:nvSpPr>
          <p:cNvPr id="3" name="Content Placeholder 2">
            <a:extLst>
              <a:ext uri="{FF2B5EF4-FFF2-40B4-BE49-F238E27FC236}">
                <a16:creationId xmlns:a16="http://schemas.microsoft.com/office/drawing/2014/main" id="{DE2CF64E-86F0-EC44-837F-476F05296052}"/>
              </a:ext>
            </a:extLst>
          </p:cNvPr>
          <p:cNvSpPr>
            <a:spLocks noGrp="1"/>
          </p:cNvSpPr>
          <p:nvPr>
            <p:ph idx="1"/>
          </p:nvPr>
        </p:nvSpPr>
        <p:spPr>
          <a:xfrm>
            <a:off x="367931" y="856397"/>
            <a:ext cx="3874236" cy="169277"/>
          </a:xfrm>
        </p:spPr>
        <p:txBody>
          <a:bodyPr/>
          <a:lstStyle/>
          <a:p>
            <a:endParaRPr lang="en-US" dirty="0"/>
          </a:p>
        </p:txBody>
      </p:sp>
      <p:pic>
        <p:nvPicPr>
          <p:cNvPr id="7" name="Picture 6">
            <a:extLst>
              <a:ext uri="{FF2B5EF4-FFF2-40B4-BE49-F238E27FC236}">
                <a16:creationId xmlns:a16="http://schemas.microsoft.com/office/drawing/2014/main" id="{FEF4809E-F6B7-B548-AC5D-CB4DF57C5F95}"/>
              </a:ext>
            </a:extLst>
          </p:cNvPr>
          <p:cNvPicPr>
            <a:picLocks noChangeAspect="1"/>
          </p:cNvPicPr>
          <p:nvPr/>
        </p:nvPicPr>
        <p:blipFill>
          <a:blip r:embed="rId2"/>
          <a:stretch>
            <a:fillRect/>
          </a:stretch>
        </p:blipFill>
        <p:spPr>
          <a:xfrm>
            <a:off x="340907" y="940075"/>
            <a:ext cx="3803681" cy="1462955"/>
          </a:xfrm>
          <a:prstGeom prst="rect">
            <a:avLst/>
          </a:prstGeom>
        </p:spPr>
      </p:pic>
      <p:pic>
        <p:nvPicPr>
          <p:cNvPr id="10" name="Picture 9">
            <a:extLst>
              <a:ext uri="{FF2B5EF4-FFF2-40B4-BE49-F238E27FC236}">
                <a16:creationId xmlns:a16="http://schemas.microsoft.com/office/drawing/2014/main" id="{3912E8CD-93C5-CC4F-ADAA-BC82A18E8580}"/>
              </a:ext>
            </a:extLst>
          </p:cNvPr>
          <p:cNvPicPr>
            <a:picLocks noChangeAspect="1"/>
          </p:cNvPicPr>
          <p:nvPr/>
        </p:nvPicPr>
        <p:blipFill>
          <a:blip r:embed="rId3"/>
          <a:stretch>
            <a:fillRect/>
          </a:stretch>
        </p:blipFill>
        <p:spPr>
          <a:xfrm>
            <a:off x="1085850" y="2873375"/>
            <a:ext cx="2173657" cy="185749"/>
          </a:xfrm>
          <a:prstGeom prst="rect">
            <a:avLst/>
          </a:prstGeom>
        </p:spPr>
        <p:style>
          <a:lnRef idx="2">
            <a:schemeClr val="dk1"/>
          </a:lnRef>
          <a:fillRef idx="1">
            <a:schemeClr val="lt1"/>
          </a:fillRef>
          <a:effectRef idx="0">
            <a:schemeClr val="dk1"/>
          </a:effectRef>
          <a:fontRef idx="minor">
            <a:schemeClr val="dk1"/>
          </a:fontRef>
        </p:style>
      </p:pic>
      <p:sp>
        <p:nvSpPr>
          <p:cNvPr id="5" name="Footer Placeholder 4">
            <a:extLst>
              <a:ext uri="{FF2B5EF4-FFF2-40B4-BE49-F238E27FC236}">
                <a16:creationId xmlns:a16="http://schemas.microsoft.com/office/drawing/2014/main" id="{0E9FD09D-C0BA-5D54-8531-D20AF5BE2ED6}"/>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036335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6A73-8CDE-9D4D-884D-D0C72D9BF4D1}"/>
              </a:ext>
            </a:extLst>
          </p:cNvPr>
          <p:cNvSpPr>
            <a:spLocks noGrp="1"/>
          </p:cNvSpPr>
          <p:nvPr>
            <p:ph type="title"/>
          </p:nvPr>
        </p:nvSpPr>
        <p:spPr>
          <a:xfrm>
            <a:off x="1754149" y="211465"/>
            <a:ext cx="1101801" cy="215444"/>
          </a:xfrm>
        </p:spPr>
        <p:txBody>
          <a:bodyPr/>
          <a:lstStyle/>
          <a:p>
            <a:endParaRPr lang="en-US"/>
          </a:p>
        </p:txBody>
      </p:sp>
      <p:pic>
        <p:nvPicPr>
          <p:cNvPr id="8" name="Picture 7">
            <a:extLst>
              <a:ext uri="{FF2B5EF4-FFF2-40B4-BE49-F238E27FC236}">
                <a16:creationId xmlns:a16="http://schemas.microsoft.com/office/drawing/2014/main" id="{B2A2558F-2388-1841-A8F8-457CDAB0B882}"/>
              </a:ext>
            </a:extLst>
          </p:cNvPr>
          <p:cNvPicPr>
            <a:picLocks noChangeAspect="1"/>
          </p:cNvPicPr>
          <p:nvPr/>
        </p:nvPicPr>
        <p:blipFill>
          <a:blip r:embed="rId2"/>
          <a:stretch>
            <a:fillRect/>
          </a:stretch>
        </p:blipFill>
        <p:spPr>
          <a:xfrm>
            <a:off x="70748" y="2002972"/>
            <a:ext cx="3197935" cy="1457778"/>
          </a:xfrm>
          <a:prstGeom prst="rect">
            <a:avLst/>
          </a:prstGeom>
        </p:spPr>
      </p:pic>
      <p:pic>
        <p:nvPicPr>
          <p:cNvPr id="9" name="Picture 8">
            <a:extLst>
              <a:ext uri="{FF2B5EF4-FFF2-40B4-BE49-F238E27FC236}">
                <a16:creationId xmlns:a16="http://schemas.microsoft.com/office/drawing/2014/main" id="{3F1F7507-B91F-B54B-AACD-97CD6AD4723B}"/>
              </a:ext>
            </a:extLst>
          </p:cNvPr>
          <p:cNvPicPr>
            <a:picLocks noChangeAspect="1"/>
          </p:cNvPicPr>
          <p:nvPr/>
        </p:nvPicPr>
        <p:blipFill>
          <a:blip r:embed="rId3"/>
          <a:stretch>
            <a:fillRect/>
          </a:stretch>
        </p:blipFill>
        <p:spPr>
          <a:xfrm>
            <a:off x="3241180" y="2201158"/>
            <a:ext cx="966737" cy="545339"/>
          </a:xfrm>
          <a:prstGeom prst="rect">
            <a:avLst/>
          </a:prstGeom>
        </p:spPr>
      </p:pic>
      <p:pic>
        <p:nvPicPr>
          <p:cNvPr id="5" name="Picture 4">
            <a:extLst>
              <a:ext uri="{FF2B5EF4-FFF2-40B4-BE49-F238E27FC236}">
                <a16:creationId xmlns:a16="http://schemas.microsoft.com/office/drawing/2014/main" id="{D6DF0568-E418-8754-DDC4-25D199570893}"/>
              </a:ext>
            </a:extLst>
          </p:cNvPr>
          <p:cNvPicPr>
            <a:picLocks noChangeAspect="1"/>
          </p:cNvPicPr>
          <p:nvPr/>
        </p:nvPicPr>
        <p:blipFill>
          <a:blip r:embed="rId4"/>
          <a:stretch>
            <a:fillRect/>
          </a:stretch>
        </p:blipFill>
        <p:spPr>
          <a:xfrm>
            <a:off x="70748" y="305954"/>
            <a:ext cx="2504224" cy="1662773"/>
          </a:xfrm>
          <a:prstGeom prst="rect">
            <a:avLst/>
          </a:prstGeom>
        </p:spPr>
        <p:style>
          <a:lnRef idx="2">
            <a:schemeClr val="dk1"/>
          </a:lnRef>
          <a:fillRef idx="1">
            <a:schemeClr val="lt1"/>
          </a:fillRef>
          <a:effectRef idx="0">
            <a:schemeClr val="dk1"/>
          </a:effectRef>
          <a:fontRef idx="minor">
            <a:schemeClr val="dk1"/>
          </a:fontRef>
        </p:style>
      </p:pic>
      <p:sp>
        <p:nvSpPr>
          <p:cNvPr id="6" name="TextBox 5">
            <a:extLst>
              <a:ext uri="{FF2B5EF4-FFF2-40B4-BE49-F238E27FC236}">
                <a16:creationId xmlns:a16="http://schemas.microsoft.com/office/drawing/2014/main" id="{2B3FB722-123A-A943-CF77-CD879F37B71A}"/>
              </a:ext>
            </a:extLst>
          </p:cNvPr>
          <p:cNvSpPr txBox="1"/>
          <p:nvPr/>
        </p:nvSpPr>
        <p:spPr>
          <a:xfrm>
            <a:off x="2887163" y="460337"/>
            <a:ext cx="1722937" cy="784830"/>
          </a:xfrm>
          <a:prstGeom prst="rect">
            <a:avLst/>
          </a:prstGeom>
          <a:noFill/>
        </p:spPr>
        <p:txBody>
          <a:bodyPr wrap="square" rtlCol="0">
            <a:spAutoFit/>
          </a:bodyPr>
          <a:lstStyle/>
          <a:p>
            <a:r>
              <a:rPr lang="en-US" sz="900" dirty="0"/>
              <a:t>This is our Data</a:t>
            </a:r>
            <a:br>
              <a:rPr lang="en-US" sz="900" dirty="0"/>
            </a:br>
            <a:br>
              <a:rPr lang="en-US" sz="900" dirty="0"/>
            </a:br>
            <a:r>
              <a:rPr lang="en-US" sz="900" dirty="0"/>
              <a:t>Weight   0.5      Height   1.4</a:t>
            </a:r>
          </a:p>
          <a:p>
            <a:r>
              <a:rPr lang="en-US" sz="900" dirty="0"/>
              <a:t>Weight   2.3      Height  1.9</a:t>
            </a:r>
          </a:p>
          <a:p>
            <a:r>
              <a:rPr lang="en-US" sz="900" dirty="0"/>
              <a:t>Weight   2.9      Height   3.2</a:t>
            </a:r>
          </a:p>
        </p:txBody>
      </p:sp>
      <p:pic>
        <p:nvPicPr>
          <p:cNvPr id="11" name="Picture 10">
            <a:extLst>
              <a:ext uri="{FF2B5EF4-FFF2-40B4-BE49-F238E27FC236}">
                <a16:creationId xmlns:a16="http://schemas.microsoft.com/office/drawing/2014/main" id="{0D481B05-1C6C-74F0-EB56-7392B9BC818A}"/>
              </a:ext>
            </a:extLst>
          </p:cNvPr>
          <p:cNvPicPr>
            <a:picLocks noChangeAspect="1"/>
          </p:cNvPicPr>
          <p:nvPr/>
        </p:nvPicPr>
        <p:blipFill>
          <a:blip r:embed="rId5"/>
          <a:stretch>
            <a:fillRect/>
          </a:stretch>
        </p:blipFill>
        <p:spPr>
          <a:xfrm>
            <a:off x="2928384" y="1797127"/>
            <a:ext cx="1472301" cy="125815"/>
          </a:xfrm>
          <a:prstGeom prst="rect">
            <a:avLst/>
          </a:prstGeom>
        </p:spPr>
        <p:style>
          <a:lnRef idx="2">
            <a:schemeClr val="dk1"/>
          </a:lnRef>
          <a:fillRef idx="1">
            <a:schemeClr val="lt1"/>
          </a:fillRef>
          <a:effectRef idx="0">
            <a:schemeClr val="dk1"/>
          </a:effectRef>
          <a:fontRef idx="minor">
            <a:schemeClr val="dk1"/>
          </a:fontRef>
        </p:style>
      </p:pic>
      <p:sp>
        <p:nvSpPr>
          <p:cNvPr id="3" name="Footer Placeholder 2">
            <a:extLst>
              <a:ext uri="{FF2B5EF4-FFF2-40B4-BE49-F238E27FC236}">
                <a16:creationId xmlns:a16="http://schemas.microsoft.com/office/drawing/2014/main" id="{BC8FBBD2-2C3F-3AC0-56C3-4B6634F2CA35}"/>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690464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B3E4-16F2-D345-8D96-8BB44247FAB5}"/>
              </a:ext>
            </a:extLst>
          </p:cNvPr>
          <p:cNvSpPr>
            <a:spLocks noGrp="1"/>
          </p:cNvSpPr>
          <p:nvPr>
            <p:ph type="title"/>
          </p:nvPr>
        </p:nvSpPr>
        <p:spPr>
          <a:xfrm>
            <a:off x="1754149" y="211465"/>
            <a:ext cx="1101801" cy="215444"/>
          </a:xfrm>
        </p:spPr>
        <p:txBody>
          <a:bodyPr/>
          <a:lstStyle/>
          <a:p>
            <a:endParaRPr lang="en-US"/>
          </a:p>
        </p:txBody>
      </p:sp>
      <p:pic>
        <p:nvPicPr>
          <p:cNvPr id="8" name="Picture 7">
            <a:extLst>
              <a:ext uri="{FF2B5EF4-FFF2-40B4-BE49-F238E27FC236}">
                <a16:creationId xmlns:a16="http://schemas.microsoft.com/office/drawing/2014/main" id="{D3129A4F-8776-3649-AB11-56AD535D24D4}"/>
              </a:ext>
            </a:extLst>
          </p:cNvPr>
          <p:cNvPicPr>
            <a:picLocks noChangeAspect="1"/>
          </p:cNvPicPr>
          <p:nvPr/>
        </p:nvPicPr>
        <p:blipFill>
          <a:blip r:embed="rId2"/>
          <a:stretch>
            <a:fillRect/>
          </a:stretch>
        </p:blipFill>
        <p:spPr>
          <a:xfrm>
            <a:off x="312843" y="128205"/>
            <a:ext cx="2988605" cy="1322826"/>
          </a:xfrm>
          <a:prstGeom prst="rect">
            <a:avLst/>
          </a:prstGeom>
        </p:spPr>
        <p:style>
          <a:lnRef idx="2">
            <a:schemeClr val="dk1"/>
          </a:lnRef>
          <a:fillRef idx="1">
            <a:schemeClr val="lt1"/>
          </a:fillRef>
          <a:effectRef idx="0">
            <a:schemeClr val="dk1"/>
          </a:effectRef>
          <a:fontRef idx="minor">
            <a:schemeClr val="dk1"/>
          </a:fontRef>
        </p:style>
      </p:pic>
      <p:pic>
        <p:nvPicPr>
          <p:cNvPr id="9" name="Content Placeholder 8">
            <a:extLst>
              <a:ext uri="{FF2B5EF4-FFF2-40B4-BE49-F238E27FC236}">
                <a16:creationId xmlns:a16="http://schemas.microsoft.com/office/drawing/2014/main" id="{BD77F5C6-A29B-5549-A72D-921059D5A103}"/>
              </a:ext>
            </a:extLst>
          </p:cNvPr>
          <p:cNvPicPr>
            <a:picLocks noGrp="1" noChangeAspect="1"/>
          </p:cNvPicPr>
          <p:nvPr>
            <p:ph idx="1"/>
          </p:nvPr>
        </p:nvPicPr>
        <p:blipFill>
          <a:blip r:embed="rId3"/>
          <a:stretch>
            <a:fillRect/>
          </a:stretch>
        </p:blipFill>
        <p:spPr>
          <a:xfrm>
            <a:off x="3430950" y="556985"/>
            <a:ext cx="1147911" cy="465266"/>
          </a:xfrm>
          <a:prstGeom prst="rect">
            <a:avLst/>
          </a:prstGeom>
        </p:spPr>
      </p:pic>
      <p:pic>
        <p:nvPicPr>
          <p:cNvPr id="11" name="Picture 10">
            <a:extLst>
              <a:ext uri="{FF2B5EF4-FFF2-40B4-BE49-F238E27FC236}">
                <a16:creationId xmlns:a16="http://schemas.microsoft.com/office/drawing/2014/main" id="{64A24705-0066-AF4E-8D3D-386DF8EA6F03}"/>
              </a:ext>
            </a:extLst>
          </p:cNvPr>
          <p:cNvPicPr>
            <a:picLocks noChangeAspect="1"/>
          </p:cNvPicPr>
          <p:nvPr/>
        </p:nvPicPr>
        <p:blipFill>
          <a:blip r:embed="rId4"/>
          <a:stretch>
            <a:fillRect/>
          </a:stretch>
        </p:blipFill>
        <p:spPr>
          <a:xfrm>
            <a:off x="476250" y="1630790"/>
            <a:ext cx="2178846" cy="757859"/>
          </a:xfrm>
          <a:prstGeom prst="rect">
            <a:avLst/>
          </a:prstGeom>
        </p:spPr>
        <p:style>
          <a:lnRef idx="2">
            <a:schemeClr val="dk1"/>
          </a:lnRef>
          <a:fillRef idx="1">
            <a:schemeClr val="lt1"/>
          </a:fillRef>
          <a:effectRef idx="0">
            <a:schemeClr val="dk1"/>
          </a:effectRef>
          <a:fontRef idx="minor">
            <a:schemeClr val="dk1"/>
          </a:fontRef>
        </p:style>
      </p:pic>
      <p:pic>
        <p:nvPicPr>
          <p:cNvPr id="12" name="Picture 11">
            <a:extLst>
              <a:ext uri="{FF2B5EF4-FFF2-40B4-BE49-F238E27FC236}">
                <a16:creationId xmlns:a16="http://schemas.microsoft.com/office/drawing/2014/main" id="{95D0BF2D-F5AD-5D49-BBD9-B24A9E23CD76}"/>
              </a:ext>
            </a:extLst>
          </p:cNvPr>
          <p:cNvPicPr>
            <a:picLocks noChangeAspect="1"/>
          </p:cNvPicPr>
          <p:nvPr/>
        </p:nvPicPr>
        <p:blipFill>
          <a:blip r:embed="rId5"/>
          <a:stretch>
            <a:fillRect/>
          </a:stretch>
        </p:blipFill>
        <p:spPr>
          <a:xfrm>
            <a:off x="247650" y="2568408"/>
            <a:ext cx="1666580" cy="536320"/>
          </a:xfrm>
          <a:prstGeom prst="rect">
            <a:avLst/>
          </a:prstGeom>
        </p:spPr>
      </p:pic>
      <p:pic>
        <p:nvPicPr>
          <p:cNvPr id="13" name="Picture 12">
            <a:extLst>
              <a:ext uri="{FF2B5EF4-FFF2-40B4-BE49-F238E27FC236}">
                <a16:creationId xmlns:a16="http://schemas.microsoft.com/office/drawing/2014/main" id="{FCD54FE3-D2CB-3748-B521-F260D49B9306}"/>
              </a:ext>
            </a:extLst>
          </p:cNvPr>
          <p:cNvPicPr>
            <a:picLocks noChangeAspect="1"/>
          </p:cNvPicPr>
          <p:nvPr/>
        </p:nvPicPr>
        <p:blipFill>
          <a:blip r:embed="rId6"/>
          <a:stretch>
            <a:fillRect/>
          </a:stretch>
        </p:blipFill>
        <p:spPr>
          <a:xfrm>
            <a:off x="2185644" y="2579853"/>
            <a:ext cx="1340612" cy="578901"/>
          </a:xfrm>
          <a:prstGeom prst="rect">
            <a:avLst/>
          </a:prstGeom>
        </p:spPr>
      </p:pic>
      <p:pic>
        <p:nvPicPr>
          <p:cNvPr id="14" name="Picture 13">
            <a:extLst>
              <a:ext uri="{FF2B5EF4-FFF2-40B4-BE49-F238E27FC236}">
                <a16:creationId xmlns:a16="http://schemas.microsoft.com/office/drawing/2014/main" id="{6026177E-589F-994C-98F2-00B043CAB29D}"/>
              </a:ext>
            </a:extLst>
          </p:cNvPr>
          <p:cNvPicPr>
            <a:picLocks noChangeAspect="1"/>
          </p:cNvPicPr>
          <p:nvPr/>
        </p:nvPicPr>
        <p:blipFill>
          <a:blip r:embed="rId7"/>
          <a:stretch>
            <a:fillRect/>
          </a:stretch>
        </p:blipFill>
        <p:spPr>
          <a:xfrm>
            <a:off x="2777670" y="1809069"/>
            <a:ext cx="1834836" cy="511846"/>
          </a:xfrm>
          <a:prstGeom prst="rect">
            <a:avLst/>
          </a:prstGeom>
        </p:spPr>
      </p:pic>
      <p:sp>
        <p:nvSpPr>
          <p:cNvPr id="3" name="Footer Placeholder 2">
            <a:extLst>
              <a:ext uri="{FF2B5EF4-FFF2-40B4-BE49-F238E27FC236}">
                <a16:creationId xmlns:a16="http://schemas.microsoft.com/office/drawing/2014/main" id="{88AE2129-6732-28D0-C7D6-A48A944DC0FB}"/>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429988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18CC-15C6-364F-890F-1F524BC64A41}"/>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1AE647FA-C2BB-A545-B415-75F7F5E243C1}"/>
              </a:ext>
            </a:extLst>
          </p:cNvPr>
          <p:cNvSpPr>
            <a:spLocks noGrp="1"/>
          </p:cNvSpPr>
          <p:nvPr>
            <p:ph idx="1"/>
          </p:nvPr>
        </p:nvSpPr>
        <p:spPr>
          <a:xfrm>
            <a:off x="367931" y="856397"/>
            <a:ext cx="3874236" cy="169277"/>
          </a:xfrm>
        </p:spPr>
        <p:txBody>
          <a:bodyPr/>
          <a:lstStyle/>
          <a:p>
            <a:endParaRPr lang="en-US" dirty="0"/>
          </a:p>
        </p:txBody>
      </p:sp>
      <p:pic>
        <p:nvPicPr>
          <p:cNvPr id="7" name="Picture 6">
            <a:extLst>
              <a:ext uri="{FF2B5EF4-FFF2-40B4-BE49-F238E27FC236}">
                <a16:creationId xmlns:a16="http://schemas.microsoft.com/office/drawing/2014/main" id="{39E40276-8B9A-5E4B-ADEB-48D78BA9640C}"/>
              </a:ext>
            </a:extLst>
          </p:cNvPr>
          <p:cNvPicPr>
            <a:picLocks noChangeAspect="1"/>
          </p:cNvPicPr>
          <p:nvPr/>
        </p:nvPicPr>
        <p:blipFill>
          <a:blip r:embed="rId2"/>
          <a:stretch>
            <a:fillRect/>
          </a:stretch>
        </p:blipFill>
        <p:spPr>
          <a:xfrm>
            <a:off x="52953" y="69497"/>
            <a:ext cx="3434467" cy="1432278"/>
          </a:xfrm>
          <a:prstGeom prst="rect">
            <a:avLst/>
          </a:prstGeom>
        </p:spPr>
      </p:pic>
      <p:pic>
        <p:nvPicPr>
          <p:cNvPr id="8" name="Picture 7">
            <a:extLst>
              <a:ext uri="{FF2B5EF4-FFF2-40B4-BE49-F238E27FC236}">
                <a16:creationId xmlns:a16="http://schemas.microsoft.com/office/drawing/2014/main" id="{60941B24-2E94-5941-8BAE-95567C31E0E5}"/>
              </a:ext>
            </a:extLst>
          </p:cNvPr>
          <p:cNvPicPr>
            <a:picLocks noChangeAspect="1"/>
          </p:cNvPicPr>
          <p:nvPr/>
        </p:nvPicPr>
        <p:blipFill>
          <a:blip r:embed="rId3"/>
          <a:stretch>
            <a:fillRect/>
          </a:stretch>
        </p:blipFill>
        <p:spPr>
          <a:xfrm>
            <a:off x="32342" y="1815784"/>
            <a:ext cx="3156629" cy="1217804"/>
          </a:xfrm>
          <a:prstGeom prst="rect">
            <a:avLst/>
          </a:prstGeom>
        </p:spPr>
      </p:pic>
      <p:pic>
        <p:nvPicPr>
          <p:cNvPr id="9" name="Picture 8">
            <a:extLst>
              <a:ext uri="{FF2B5EF4-FFF2-40B4-BE49-F238E27FC236}">
                <a16:creationId xmlns:a16="http://schemas.microsoft.com/office/drawing/2014/main" id="{EDD6B759-D8A5-074B-81BA-5CF0E2BA3BDB}"/>
              </a:ext>
            </a:extLst>
          </p:cNvPr>
          <p:cNvPicPr>
            <a:picLocks noChangeAspect="1"/>
          </p:cNvPicPr>
          <p:nvPr/>
        </p:nvPicPr>
        <p:blipFill>
          <a:blip r:embed="rId4"/>
          <a:stretch>
            <a:fillRect/>
          </a:stretch>
        </p:blipFill>
        <p:spPr>
          <a:xfrm>
            <a:off x="3265488" y="1782104"/>
            <a:ext cx="1281480" cy="204388"/>
          </a:xfrm>
          <a:prstGeom prst="rect">
            <a:avLst/>
          </a:prstGeom>
        </p:spPr>
      </p:pic>
      <p:pic>
        <p:nvPicPr>
          <p:cNvPr id="10" name="Picture 9">
            <a:extLst>
              <a:ext uri="{FF2B5EF4-FFF2-40B4-BE49-F238E27FC236}">
                <a16:creationId xmlns:a16="http://schemas.microsoft.com/office/drawing/2014/main" id="{4D141BBD-612E-5F43-A647-D39A572242E9}"/>
              </a:ext>
            </a:extLst>
          </p:cNvPr>
          <p:cNvPicPr>
            <a:picLocks noChangeAspect="1"/>
          </p:cNvPicPr>
          <p:nvPr/>
        </p:nvPicPr>
        <p:blipFill>
          <a:blip r:embed="rId5"/>
          <a:stretch>
            <a:fillRect/>
          </a:stretch>
        </p:blipFill>
        <p:spPr>
          <a:xfrm>
            <a:off x="3297502" y="1986492"/>
            <a:ext cx="1237897" cy="515233"/>
          </a:xfrm>
          <a:prstGeom prst="rect">
            <a:avLst/>
          </a:prstGeom>
        </p:spPr>
      </p:pic>
      <p:pic>
        <p:nvPicPr>
          <p:cNvPr id="11" name="Picture 10">
            <a:extLst>
              <a:ext uri="{FF2B5EF4-FFF2-40B4-BE49-F238E27FC236}">
                <a16:creationId xmlns:a16="http://schemas.microsoft.com/office/drawing/2014/main" id="{9FE39C09-CF7D-DA43-9C04-22DFA960F63C}"/>
              </a:ext>
            </a:extLst>
          </p:cNvPr>
          <p:cNvPicPr>
            <a:picLocks noChangeAspect="1"/>
          </p:cNvPicPr>
          <p:nvPr/>
        </p:nvPicPr>
        <p:blipFill>
          <a:blip r:embed="rId6"/>
          <a:stretch>
            <a:fillRect/>
          </a:stretch>
        </p:blipFill>
        <p:spPr>
          <a:xfrm>
            <a:off x="3201458" y="2594985"/>
            <a:ext cx="1408642" cy="99327"/>
          </a:xfrm>
          <a:prstGeom prst="rect">
            <a:avLst/>
          </a:prstGeom>
        </p:spPr>
      </p:pic>
      <p:pic>
        <p:nvPicPr>
          <p:cNvPr id="12" name="Picture 11">
            <a:extLst>
              <a:ext uri="{FF2B5EF4-FFF2-40B4-BE49-F238E27FC236}">
                <a16:creationId xmlns:a16="http://schemas.microsoft.com/office/drawing/2014/main" id="{3248F6F2-162F-F448-9A0A-FC07EAF105F0}"/>
              </a:ext>
            </a:extLst>
          </p:cNvPr>
          <p:cNvPicPr>
            <a:picLocks noChangeAspect="1"/>
          </p:cNvPicPr>
          <p:nvPr/>
        </p:nvPicPr>
        <p:blipFill>
          <a:blip r:embed="rId7"/>
          <a:stretch>
            <a:fillRect/>
          </a:stretch>
        </p:blipFill>
        <p:spPr>
          <a:xfrm>
            <a:off x="3224421" y="2852954"/>
            <a:ext cx="1385679" cy="226748"/>
          </a:xfrm>
          <a:prstGeom prst="rect">
            <a:avLst/>
          </a:prstGeom>
        </p:spPr>
      </p:pic>
      <p:sp>
        <p:nvSpPr>
          <p:cNvPr id="5" name="Footer Placeholder 4">
            <a:extLst>
              <a:ext uri="{FF2B5EF4-FFF2-40B4-BE49-F238E27FC236}">
                <a16:creationId xmlns:a16="http://schemas.microsoft.com/office/drawing/2014/main" id="{0B26A778-BB6F-69D2-4A3B-508A2BCD2970}"/>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437059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F6B4-F87D-6ABD-68FB-C5E67B6A53F2}"/>
              </a:ext>
            </a:extLst>
          </p:cNvPr>
          <p:cNvSpPr>
            <a:spLocks noGrp="1"/>
          </p:cNvSpPr>
          <p:nvPr>
            <p:ph type="title"/>
          </p:nvPr>
        </p:nvSpPr>
        <p:spPr/>
        <p:txBody>
          <a:bodyPr/>
          <a:lstStyle/>
          <a:p>
            <a:pPr rtl="0"/>
            <a:endParaRPr lang="en-JO" dirty="0"/>
          </a:p>
        </p:txBody>
      </p:sp>
      <p:sp>
        <p:nvSpPr>
          <p:cNvPr id="3" name="Text Placeholder 2">
            <a:extLst>
              <a:ext uri="{FF2B5EF4-FFF2-40B4-BE49-F238E27FC236}">
                <a16:creationId xmlns:a16="http://schemas.microsoft.com/office/drawing/2014/main" id="{8A8791D7-70DA-ADF0-3CBC-1383876B793F}"/>
              </a:ext>
            </a:extLst>
          </p:cNvPr>
          <p:cNvSpPr>
            <a:spLocks noGrp="1"/>
          </p:cNvSpPr>
          <p:nvPr>
            <p:ph type="body" idx="1"/>
          </p:nvPr>
        </p:nvSpPr>
        <p:spPr/>
        <p:txBody>
          <a:bodyPr/>
          <a:lstStyle/>
          <a:p>
            <a:endParaRPr lang="en-JO"/>
          </a:p>
        </p:txBody>
      </p:sp>
      <p:sp>
        <p:nvSpPr>
          <p:cNvPr id="4" name="Footer Placeholder 3">
            <a:extLst>
              <a:ext uri="{FF2B5EF4-FFF2-40B4-BE49-F238E27FC236}">
                <a16:creationId xmlns:a16="http://schemas.microsoft.com/office/drawing/2014/main" id="{9CF2E90E-AA7A-1F4D-3478-EB67843726A0}"/>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7521F2AB-4569-6634-71A2-740D777A9787}"/>
              </a:ext>
            </a:extLst>
          </p:cNvPr>
          <p:cNvPicPr>
            <a:picLocks noChangeAspect="1"/>
          </p:cNvPicPr>
          <p:nvPr/>
        </p:nvPicPr>
        <p:blipFill>
          <a:blip r:embed="rId2"/>
          <a:stretch>
            <a:fillRect/>
          </a:stretch>
        </p:blipFill>
        <p:spPr>
          <a:xfrm>
            <a:off x="329034" y="771517"/>
            <a:ext cx="3907788" cy="1977180"/>
          </a:xfrm>
          <a:prstGeom prst="rect">
            <a:avLst/>
          </a:prstGeom>
        </p:spPr>
      </p:pic>
    </p:spTree>
    <p:extLst>
      <p:ext uri="{BB962C8B-B14F-4D97-AF65-F5344CB8AC3E}">
        <p14:creationId xmlns:p14="http://schemas.microsoft.com/office/powerpoint/2010/main" val="3620436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E1E0-17AE-1C43-AEE0-796245E277B8}"/>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FE842DBC-5C1A-3943-901A-131C41C97B79}"/>
              </a:ext>
            </a:extLst>
          </p:cNvPr>
          <p:cNvSpPr>
            <a:spLocks noGrp="1"/>
          </p:cNvSpPr>
          <p:nvPr>
            <p:ph idx="1"/>
          </p:nvPr>
        </p:nvSpPr>
        <p:spPr>
          <a:xfrm>
            <a:off x="367931" y="856397"/>
            <a:ext cx="3874236" cy="169277"/>
          </a:xfrm>
        </p:spPr>
        <p:txBody>
          <a:bodyPr/>
          <a:lstStyle/>
          <a:p>
            <a:endParaRPr lang="en-US" dirty="0"/>
          </a:p>
        </p:txBody>
      </p:sp>
      <p:pic>
        <p:nvPicPr>
          <p:cNvPr id="8" name="Picture 7">
            <a:extLst>
              <a:ext uri="{FF2B5EF4-FFF2-40B4-BE49-F238E27FC236}">
                <a16:creationId xmlns:a16="http://schemas.microsoft.com/office/drawing/2014/main" id="{031BF31E-EEDD-8D49-A207-908DA60105D1}"/>
              </a:ext>
            </a:extLst>
          </p:cNvPr>
          <p:cNvPicPr>
            <a:picLocks noChangeAspect="1"/>
          </p:cNvPicPr>
          <p:nvPr/>
        </p:nvPicPr>
        <p:blipFill>
          <a:blip r:embed="rId2"/>
          <a:stretch>
            <a:fillRect/>
          </a:stretch>
        </p:blipFill>
        <p:spPr>
          <a:xfrm>
            <a:off x="0" y="130175"/>
            <a:ext cx="2820543" cy="1266110"/>
          </a:xfrm>
          <a:prstGeom prst="rect">
            <a:avLst/>
          </a:prstGeom>
        </p:spPr>
      </p:pic>
      <p:pic>
        <p:nvPicPr>
          <p:cNvPr id="9" name="Picture 8">
            <a:extLst>
              <a:ext uri="{FF2B5EF4-FFF2-40B4-BE49-F238E27FC236}">
                <a16:creationId xmlns:a16="http://schemas.microsoft.com/office/drawing/2014/main" id="{9A6EDD7D-11D9-7E42-A2C2-4CBE200F73FC}"/>
              </a:ext>
            </a:extLst>
          </p:cNvPr>
          <p:cNvPicPr>
            <a:picLocks noChangeAspect="1"/>
          </p:cNvPicPr>
          <p:nvPr/>
        </p:nvPicPr>
        <p:blipFill>
          <a:blip r:embed="rId3"/>
          <a:stretch>
            <a:fillRect/>
          </a:stretch>
        </p:blipFill>
        <p:spPr>
          <a:xfrm>
            <a:off x="2902793" y="282575"/>
            <a:ext cx="1639149" cy="1137143"/>
          </a:xfrm>
          <a:prstGeom prst="rect">
            <a:avLst/>
          </a:prstGeom>
        </p:spPr>
      </p:pic>
      <p:pic>
        <p:nvPicPr>
          <p:cNvPr id="10" name="Picture 9">
            <a:extLst>
              <a:ext uri="{FF2B5EF4-FFF2-40B4-BE49-F238E27FC236}">
                <a16:creationId xmlns:a16="http://schemas.microsoft.com/office/drawing/2014/main" id="{83F87CED-5222-3047-ADFE-AA6217CC618E}"/>
              </a:ext>
            </a:extLst>
          </p:cNvPr>
          <p:cNvPicPr>
            <a:picLocks noChangeAspect="1"/>
          </p:cNvPicPr>
          <p:nvPr/>
        </p:nvPicPr>
        <p:blipFill>
          <a:blip r:embed="rId4"/>
          <a:stretch>
            <a:fillRect/>
          </a:stretch>
        </p:blipFill>
        <p:spPr>
          <a:xfrm>
            <a:off x="112410" y="1751896"/>
            <a:ext cx="2012639" cy="1236464"/>
          </a:xfrm>
          <a:prstGeom prst="rect">
            <a:avLst/>
          </a:prstGeom>
        </p:spPr>
      </p:pic>
      <p:pic>
        <p:nvPicPr>
          <p:cNvPr id="11" name="Picture 10">
            <a:extLst>
              <a:ext uri="{FF2B5EF4-FFF2-40B4-BE49-F238E27FC236}">
                <a16:creationId xmlns:a16="http://schemas.microsoft.com/office/drawing/2014/main" id="{60F8F4A1-402A-3E41-99A3-283C7DF952FD}"/>
              </a:ext>
            </a:extLst>
          </p:cNvPr>
          <p:cNvPicPr>
            <a:picLocks noChangeAspect="1"/>
          </p:cNvPicPr>
          <p:nvPr/>
        </p:nvPicPr>
        <p:blipFill>
          <a:blip r:embed="rId5"/>
          <a:stretch>
            <a:fillRect/>
          </a:stretch>
        </p:blipFill>
        <p:spPr>
          <a:xfrm>
            <a:off x="2485053" y="1751003"/>
            <a:ext cx="1757114" cy="1237357"/>
          </a:xfrm>
          <a:prstGeom prst="rect">
            <a:avLst/>
          </a:prstGeom>
        </p:spPr>
      </p:pic>
      <p:sp>
        <p:nvSpPr>
          <p:cNvPr id="5" name="Footer Placeholder 4">
            <a:extLst>
              <a:ext uri="{FF2B5EF4-FFF2-40B4-BE49-F238E27FC236}">
                <a16:creationId xmlns:a16="http://schemas.microsoft.com/office/drawing/2014/main" id="{E037CE35-9D7E-7F0E-146E-D06EAB76017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912288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7611-185B-2C48-A55F-106888D973AD}"/>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51360139-E814-A140-B615-A8D3AB7CD04B}"/>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F658F5A3-8252-A847-A53A-6CBA1A0B81EF}"/>
              </a:ext>
            </a:extLst>
          </p:cNvPr>
          <p:cNvPicPr>
            <a:picLocks noChangeAspect="1"/>
          </p:cNvPicPr>
          <p:nvPr/>
        </p:nvPicPr>
        <p:blipFill>
          <a:blip r:embed="rId2"/>
          <a:stretch>
            <a:fillRect/>
          </a:stretch>
        </p:blipFill>
        <p:spPr>
          <a:xfrm>
            <a:off x="0" y="130176"/>
            <a:ext cx="3218428" cy="1628392"/>
          </a:xfrm>
          <a:prstGeom prst="rect">
            <a:avLst/>
          </a:prstGeom>
        </p:spPr>
      </p:pic>
      <p:pic>
        <p:nvPicPr>
          <p:cNvPr id="8" name="Picture 7">
            <a:extLst>
              <a:ext uri="{FF2B5EF4-FFF2-40B4-BE49-F238E27FC236}">
                <a16:creationId xmlns:a16="http://schemas.microsoft.com/office/drawing/2014/main" id="{E66E7B8C-3712-6242-B19E-4A66878B8B52}"/>
              </a:ext>
            </a:extLst>
          </p:cNvPr>
          <p:cNvPicPr>
            <a:picLocks noChangeAspect="1"/>
          </p:cNvPicPr>
          <p:nvPr/>
        </p:nvPicPr>
        <p:blipFill>
          <a:blip r:embed="rId3"/>
          <a:stretch>
            <a:fillRect/>
          </a:stretch>
        </p:blipFill>
        <p:spPr>
          <a:xfrm>
            <a:off x="3099262" y="493145"/>
            <a:ext cx="1312598" cy="556860"/>
          </a:xfrm>
          <a:prstGeom prst="rect">
            <a:avLst/>
          </a:prstGeom>
        </p:spPr>
      </p:pic>
      <p:pic>
        <p:nvPicPr>
          <p:cNvPr id="9" name="Picture 8">
            <a:extLst>
              <a:ext uri="{FF2B5EF4-FFF2-40B4-BE49-F238E27FC236}">
                <a16:creationId xmlns:a16="http://schemas.microsoft.com/office/drawing/2014/main" id="{3C46C46F-DDFD-8943-B4CC-E911A7F04D4C}"/>
              </a:ext>
            </a:extLst>
          </p:cNvPr>
          <p:cNvPicPr>
            <a:picLocks noChangeAspect="1"/>
          </p:cNvPicPr>
          <p:nvPr/>
        </p:nvPicPr>
        <p:blipFill>
          <a:blip r:embed="rId4"/>
          <a:stretch>
            <a:fillRect/>
          </a:stretch>
        </p:blipFill>
        <p:spPr>
          <a:xfrm>
            <a:off x="69995" y="1913406"/>
            <a:ext cx="3148433" cy="1450187"/>
          </a:xfrm>
          <a:prstGeom prst="rect">
            <a:avLst/>
          </a:prstGeom>
        </p:spPr>
      </p:pic>
      <p:sp>
        <p:nvSpPr>
          <p:cNvPr id="5" name="Footer Placeholder 4">
            <a:extLst>
              <a:ext uri="{FF2B5EF4-FFF2-40B4-BE49-F238E27FC236}">
                <a16:creationId xmlns:a16="http://schemas.microsoft.com/office/drawing/2014/main" id="{AA0D422E-6F34-A212-A2A2-AF3788B178DA}"/>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053460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B748-AA7D-514C-AC22-3FC97C1C5283}"/>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8F109296-ED96-5248-BDFC-D03A338A18AB}"/>
              </a:ext>
            </a:extLst>
          </p:cNvPr>
          <p:cNvSpPr>
            <a:spLocks noGrp="1"/>
          </p:cNvSpPr>
          <p:nvPr>
            <p:ph idx="1"/>
          </p:nvPr>
        </p:nvSpPr>
        <p:spPr>
          <a:xfrm>
            <a:off x="367931" y="856397"/>
            <a:ext cx="3874236" cy="169277"/>
          </a:xfrm>
        </p:spPr>
        <p:txBody>
          <a:bodyPr/>
          <a:lstStyle/>
          <a:p>
            <a:endParaRPr lang="en-US" dirty="0"/>
          </a:p>
        </p:txBody>
      </p:sp>
      <p:pic>
        <p:nvPicPr>
          <p:cNvPr id="7" name="Picture 6">
            <a:extLst>
              <a:ext uri="{FF2B5EF4-FFF2-40B4-BE49-F238E27FC236}">
                <a16:creationId xmlns:a16="http://schemas.microsoft.com/office/drawing/2014/main" id="{5757E5C1-A5D3-7A44-BACD-840CCE53A1A0}"/>
              </a:ext>
            </a:extLst>
          </p:cNvPr>
          <p:cNvPicPr>
            <a:picLocks noChangeAspect="1"/>
          </p:cNvPicPr>
          <p:nvPr/>
        </p:nvPicPr>
        <p:blipFill>
          <a:blip r:embed="rId2"/>
          <a:stretch>
            <a:fillRect/>
          </a:stretch>
        </p:blipFill>
        <p:spPr>
          <a:xfrm>
            <a:off x="-9257" y="906251"/>
            <a:ext cx="2421644" cy="1389675"/>
          </a:xfrm>
          <a:prstGeom prst="rect">
            <a:avLst/>
          </a:prstGeom>
        </p:spPr>
      </p:pic>
      <p:pic>
        <p:nvPicPr>
          <p:cNvPr id="8" name="Picture 7">
            <a:extLst>
              <a:ext uri="{FF2B5EF4-FFF2-40B4-BE49-F238E27FC236}">
                <a16:creationId xmlns:a16="http://schemas.microsoft.com/office/drawing/2014/main" id="{B6CA7B3D-0EFE-1D49-BE34-833B7E61C2F3}"/>
              </a:ext>
            </a:extLst>
          </p:cNvPr>
          <p:cNvPicPr>
            <a:picLocks noChangeAspect="1"/>
          </p:cNvPicPr>
          <p:nvPr/>
        </p:nvPicPr>
        <p:blipFill>
          <a:blip r:embed="rId3"/>
          <a:stretch>
            <a:fillRect/>
          </a:stretch>
        </p:blipFill>
        <p:spPr>
          <a:xfrm>
            <a:off x="64029" y="556684"/>
            <a:ext cx="1085226" cy="346273"/>
          </a:xfrm>
          <a:prstGeom prst="rect">
            <a:avLst/>
          </a:prstGeom>
        </p:spPr>
      </p:pic>
      <p:pic>
        <p:nvPicPr>
          <p:cNvPr id="9" name="Picture 8">
            <a:extLst>
              <a:ext uri="{FF2B5EF4-FFF2-40B4-BE49-F238E27FC236}">
                <a16:creationId xmlns:a16="http://schemas.microsoft.com/office/drawing/2014/main" id="{99096B80-B9D9-514F-970F-337E539ADE6B}"/>
              </a:ext>
            </a:extLst>
          </p:cNvPr>
          <p:cNvPicPr>
            <a:picLocks noChangeAspect="1"/>
          </p:cNvPicPr>
          <p:nvPr/>
        </p:nvPicPr>
        <p:blipFill>
          <a:blip r:embed="rId4"/>
          <a:stretch>
            <a:fillRect/>
          </a:stretch>
        </p:blipFill>
        <p:spPr>
          <a:xfrm>
            <a:off x="2963350" y="1001755"/>
            <a:ext cx="1333941" cy="209717"/>
          </a:xfrm>
          <a:prstGeom prst="rect">
            <a:avLst/>
          </a:prstGeom>
        </p:spPr>
      </p:pic>
      <p:pic>
        <p:nvPicPr>
          <p:cNvPr id="10" name="Picture 9">
            <a:extLst>
              <a:ext uri="{FF2B5EF4-FFF2-40B4-BE49-F238E27FC236}">
                <a16:creationId xmlns:a16="http://schemas.microsoft.com/office/drawing/2014/main" id="{A1DDC6B8-2767-554E-B3CF-489805E6DFD3}"/>
              </a:ext>
            </a:extLst>
          </p:cNvPr>
          <p:cNvPicPr>
            <a:picLocks noChangeAspect="1"/>
          </p:cNvPicPr>
          <p:nvPr/>
        </p:nvPicPr>
        <p:blipFill>
          <a:blip r:embed="rId5"/>
          <a:stretch>
            <a:fillRect/>
          </a:stretch>
        </p:blipFill>
        <p:spPr>
          <a:xfrm>
            <a:off x="2881313" y="1274132"/>
            <a:ext cx="1580720" cy="326957"/>
          </a:xfrm>
          <a:prstGeom prst="rect">
            <a:avLst/>
          </a:prstGeom>
        </p:spPr>
      </p:pic>
      <p:pic>
        <p:nvPicPr>
          <p:cNvPr id="11" name="Picture 10">
            <a:extLst>
              <a:ext uri="{FF2B5EF4-FFF2-40B4-BE49-F238E27FC236}">
                <a16:creationId xmlns:a16="http://schemas.microsoft.com/office/drawing/2014/main" id="{85E2597B-15F8-1844-A95F-040346AAAC63}"/>
              </a:ext>
            </a:extLst>
          </p:cNvPr>
          <p:cNvPicPr>
            <a:picLocks noChangeAspect="1"/>
          </p:cNvPicPr>
          <p:nvPr/>
        </p:nvPicPr>
        <p:blipFill>
          <a:blip r:embed="rId6"/>
          <a:stretch>
            <a:fillRect/>
          </a:stretch>
        </p:blipFill>
        <p:spPr>
          <a:xfrm>
            <a:off x="2482881" y="1820234"/>
            <a:ext cx="2089707" cy="1104764"/>
          </a:xfrm>
          <a:prstGeom prst="rect">
            <a:avLst/>
          </a:prstGeom>
        </p:spPr>
      </p:pic>
      <p:sp>
        <p:nvSpPr>
          <p:cNvPr id="12" name="Rectangle 11">
            <a:extLst>
              <a:ext uri="{FF2B5EF4-FFF2-40B4-BE49-F238E27FC236}">
                <a16:creationId xmlns:a16="http://schemas.microsoft.com/office/drawing/2014/main" id="{F19B5674-C1A6-F44B-B976-3279D3683D33}"/>
              </a:ext>
            </a:extLst>
          </p:cNvPr>
          <p:cNvSpPr/>
          <p:nvPr/>
        </p:nvSpPr>
        <p:spPr>
          <a:xfrm>
            <a:off x="116832" y="2483723"/>
            <a:ext cx="2161169" cy="441275"/>
          </a:xfrm>
          <a:prstGeom prst="rect">
            <a:avLst/>
          </a:prstGeom>
        </p:spPr>
        <p:txBody>
          <a:bodyPr wrap="none">
            <a:spAutoFit/>
          </a:bodyPr>
          <a:lstStyle/>
          <a:p>
            <a:r>
              <a:rPr lang="en-US" sz="756" dirty="0">
                <a:hlinkClick r:id="rId7"/>
              </a:rPr>
              <a:t>Watch this to see the rest of the lecture</a:t>
            </a:r>
            <a:br>
              <a:rPr lang="en-US" sz="756" dirty="0">
                <a:hlinkClick r:id="rId7"/>
              </a:rPr>
            </a:br>
            <a:r>
              <a:rPr lang="en-US" sz="756" dirty="0">
                <a:hlinkClick r:id="rId7"/>
              </a:rPr>
              <a:t>https://www.youtube.com/watch?v=sDv4f4s2SB8</a:t>
            </a:r>
            <a:endParaRPr lang="en-US" sz="756" dirty="0"/>
          </a:p>
          <a:p>
            <a:endParaRPr lang="en-US" sz="756" dirty="0"/>
          </a:p>
        </p:txBody>
      </p:sp>
      <p:sp>
        <p:nvSpPr>
          <p:cNvPr id="5" name="Footer Placeholder 4">
            <a:extLst>
              <a:ext uri="{FF2B5EF4-FFF2-40B4-BE49-F238E27FC236}">
                <a16:creationId xmlns:a16="http://schemas.microsoft.com/office/drawing/2014/main" id="{4094D2DD-015E-D5AE-2FC0-50892EFC1856}"/>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897814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C795-F980-B642-A22A-6EC77657C64C}"/>
              </a:ext>
            </a:extLst>
          </p:cNvPr>
          <p:cNvSpPr>
            <a:spLocks noGrp="1"/>
          </p:cNvSpPr>
          <p:nvPr>
            <p:ph type="title"/>
          </p:nvPr>
        </p:nvSpPr>
        <p:spPr>
          <a:xfrm>
            <a:off x="120526" y="169125"/>
            <a:ext cx="4318123" cy="276999"/>
          </a:xfrm>
        </p:spPr>
        <p:txBody>
          <a:bodyPr/>
          <a:lstStyle/>
          <a:p>
            <a:pPr algn="ctr"/>
            <a:r>
              <a:rPr lang="en-US" sz="1800" dirty="0"/>
              <a:t>Learning rate</a:t>
            </a:r>
          </a:p>
        </p:txBody>
      </p:sp>
      <p:sp>
        <p:nvSpPr>
          <p:cNvPr id="3" name="Content Placeholder 2">
            <a:extLst>
              <a:ext uri="{FF2B5EF4-FFF2-40B4-BE49-F238E27FC236}">
                <a16:creationId xmlns:a16="http://schemas.microsoft.com/office/drawing/2014/main" id="{565E994D-DBD5-174E-8EE9-C60E5A7F0746}"/>
              </a:ext>
            </a:extLst>
          </p:cNvPr>
          <p:cNvSpPr>
            <a:spLocks noGrp="1"/>
          </p:cNvSpPr>
          <p:nvPr>
            <p:ph idx="1"/>
          </p:nvPr>
        </p:nvSpPr>
        <p:spPr>
          <a:xfrm>
            <a:off x="120527" y="583191"/>
            <a:ext cx="4310591" cy="2708434"/>
          </a:xfrm>
        </p:spPr>
        <p:txBody>
          <a:bodyPr/>
          <a:lstStyle/>
          <a:p>
            <a:r>
              <a:rPr lang="en-US" dirty="0"/>
              <a:t>Now that we have found the direction, we need to determine </a:t>
            </a:r>
            <a:r>
              <a:rPr lang="en-US" b="1" dirty="0"/>
              <a:t>how much</a:t>
            </a:r>
            <a:r>
              <a:rPr lang="en-US" dirty="0"/>
              <a:t> to nudge the weight. Here, we use the </a:t>
            </a:r>
            <a:r>
              <a:rPr lang="en-US" b="1" dirty="0"/>
              <a:t>Learning Rate.</a:t>
            </a:r>
            <a:r>
              <a:rPr lang="en-US" dirty="0"/>
              <a:t> </a:t>
            </a:r>
          </a:p>
          <a:p>
            <a:endParaRPr lang="en-US" dirty="0"/>
          </a:p>
          <a:p>
            <a:r>
              <a:rPr lang="en-US" dirty="0"/>
              <a:t>The Learning Rate is called a </a:t>
            </a:r>
            <a:r>
              <a:rPr lang="en-US" b="1" dirty="0"/>
              <a:t>hyper-parameter</a:t>
            </a:r>
            <a:r>
              <a:rPr lang="en-US" dirty="0"/>
              <a:t>. </a:t>
            </a:r>
          </a:p>
          <a:p>
            <a:endParaRPr lang="en-US" dirty="0"/>
          </a:p>
          <a:p>
            <a:r>
              <a:rPr lang="en-US" dirty="0"/>
              <a:t>A </a:t>
            </a:r>
            <a:r>
              <a:rPr lang="en-US" b="1" dirty="0"/>
              <a:t>hyper-parameter</a:t>
            </a:r>
            <a:r>
              <a:rPr lang="en-US" dirty="0"/>
              <a:t> is a value required by your model, which we really have very little idea about. </a:t>
            </a:r>
          </a:p>
          <a:p>
            <a:endParaRPr lang="en-US" dirty="0"/>
          </a:p>
          <a:p>
            <a:r>
              <a:rPr lang="en-US" dirty="0"/>
              <a:t>These values can be learned mostly </a:t>
            </a:r>
            <a:r>
              <a:rPr lang="en-US" dirty="0">
                <a:solidFill>
                  <a:srgbClr val="FF0000"/>
                </a:solidFill>
              </a:rPr>
              <a:t>by trial and error.</a:t>
            </a:r>
            <a:r>
              <a:rPr lang="en-US" dirty="0"/>
              <a:t> There is no </a:t>
            </a:r>
            <a:r>
              <a:rPr lang="en-US" b="1" dirty="0"/>
              <a:t>one-fits-all</a:t>
            </a:r>
            <a:r>
              <a:rPr lang="en-US" dirty="0"/>
              <a:t> for hyper-parameters</a:t>
            </a:r>
            <a:r>
              <a:rPr lang="en-US" b="1" dirty="0"/>
              <a:t>. </a:t>
            </a:r>
          </a:p>
          <a:p>
            <a:endParaRPr lang="en-US" b="1" dirty="0"/>
          </a:p>
          <a:p>
            <a:r>
              <a:rPr lang="en-US" dirty="0"/>
              <a:t>This Learning Rate can be thought of as a “</a:t>
            </a:r>
            <a:r>
              <a:rPr lang="en-US" i="1" dirty="0"/>
              <a:t>step in the right direction,</a:t>
            </a:r>
            <a:r>
              <a:rPr lang="en-US" dirty="0"/>
              <a:t>” where the direction comes from </a:t>
            </a:r>
            <a:r>
              <a:rPr lang="en-US" dirty="0" err="1"/>
              <a:t>dJ</a:t>
            </a:r>
            <a:r>
              <a:rPr lang="en-US" dirty="0"/>
              <a:t>/</a:t>
            </a:r>
            <a:r>
              <a:rPr lang="en-US" dirty="0" err="1"/>
              <a:t>dw</a:t>
            </a:r>
            <a:r>
              <a:rPr lang="en-US" dirty="0"/>
              <a:t>.</a:t>
            </a:r>
          </a:p>
          <a:p>
            <a:endParaRPr lang="en-US" dirty="0"/>
          </a:p>
          <a:p>
            <a:r>
              <a:rPr lang="en-US" dirty="0"/>
              <a:t>If the learning rate is too small, then the algorithm will have to go through many iterations to converge, which will take a long time.</a:t>
            </a:r>
          </a:p>
        </p:txBody>
      </p:sp>
      <p:sp>
        <p:nvSpPr>
          <p:cNvPr id="5" name="Footer Placeholder 4">
            <a:extLst>
              <a:ext uri="{FF2B5EF4-FFF2-40B4-BE49-F238E27FC236}">
                <a16:creationId xmlns:a16="http://schemas.microsoft.com/office/drawing/2014/main" id="{AB0956BD-D0DD-BB0C-17CD-0906744F8322}"/>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231947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A5F9-4764-214E-B693-8BDFCE2429C4}"/>
              </a:ext>
            </a:extLst>
          </p:cNvPr>
          <p:cNvSpPr>
            <a:spLocks noGrp="1"/>
          </p:cNvSpPr>
          <p:nvPr>
            <p:ph type="title"/>
          </p:nvPr>
        </p:nvSpPr>
        <p:spPr>
          <a:xfrm>
            <a:off x="160073" y="320640"/>
            <a:ext cx="3803066" cy="215444"/>
          </a:xfrm>
        </p:spPr>
        <p:txBody>
          <a:bodyPr/>
          <a:lstStyle/>
          <a:p>
            <a:r>
              <a:rPr lang="en-US" dirty="0"/>
              <a:t>Simple Linear Regression</a:t>
            </a:r>
          </a:p>
        </p:txBody>
      </p:sp>
      <p:sp>
        <p:nvSpPr>
          <p:cNvPr id="3" name="Content Placeholder 2">
            <a:extLst>
              <a:ext uri="{FF2B5EF4-FFF2-40B4-BE49-F238E27FC236}">
                <a16:creationId xmlns:a16="http://schemas.microsoft.com/office/drawing/2014/main" id="{B340A6D7-BBB3-A247-9ABE-16CF6F4E545A}"/>
              </a:ext>
            </a:extLst>
          </p:cNvPr>
          <p:cNvSpPr>
            <a:spLocks noGrp="1"/>
          </p:cNvSpPr>
          <p:nvPr>
            <p:ph idx="1"/>
          </p:nvPr>
        </p:nvSpPr>
        <p:spPr>
          <a:xfrm>
            <a:off x="160073" y="879321"/>
            <a:ext cx="4358652" cy="1354217"/>
          </a:xfrm>
        </p:spPr>
        <p:txBody>
          <a:bodyPr/>
          <a:lstStyle/>
          <a:p>
            <a:r>
              <a:rPr lang="en-US" dirty="0"/>
              <a:t>Simple Linear Regression (SLR) is termed as simple because there is only an independent variable.</a:t>
            </a:r>
          </a:p>
          <a:p>
            <a:r>
              <a:rPr lang="en-US" dirty="0"/>
              <a:t>For example, if you only have a company's date and stock prices, you can fit a regression model to the date (as X) and stock price (as Y).</a:t>
            </a:r>
          </a:p>
          <a:p>
            <a:r>
              <a:rPr lang="en-US" dirty="0"/>
              <a:t>The model look something like this:</a:t>
            </a:r>
            <a:br>
              <a:rPr lang="en-US" dirty="0"/>
            </a:br>
            <a:r>
              <a:rPr lang="en-US" dirty="0"/>
              <a:t> </a:t>
            </a:r>
            <a:r>
              <a:rPr lang="en-US" i="1" dirty="0">
                <a:solidFill>
                  <a:srgbClr val="FF0000"/>
                </a:solidFill>
              </a:rPr>
              <a:t>Price</a:t>
            </a:r>
            <a:r>
              <a:rPr lang="en-US" i="1" dirty="0"/>
              <a:t> = m*</a:t>
            </a:r>
            <a:r>
              <a:rPr lang="en-US" i="1" dirty="0">
                <a:solidFill>
                  <a:srgbClr val="FF0000"/>
                </a:solidFill>
              </a:rPr>
              <a:t>Date</a:t>
            </a:r>
            <a:r>
              <a:rPr lang="en-US" i="1" dirty="0"/>
              <a:t> + c</a:t>
            </a:r>
            <a:endParaRPr lang="en-US" dirty="0"/>
          </a:p>
          <a:p>
            <a:r>
              <a:rPr lang="en-US" dirty="0"/>
              <a:t>The equation resembles that of a line with ‘</a:t>
            </a:r>
            <a:r>
              <a:rPr lang="en-US" dirty="0">
                <a:solidFill>
                  <a:srgbClr val="FF0000"/>
                </a:solidFill>
              </a:rPr>
              <a:t>m</a:t>
            </a:r>
            <a:r>
              <a:rPr lang="en-US" dirty="0"/>
              <a:t>’ slope and ‘</a:t>
            </a:r>
            <a:r>
              <a:rPr lang="en-US" dirty="0">
                <a:solidFill>
                  <a:srgbClr val="FF0000"/>
                </a:solidFill>
              </a:rPr>
              <a:t>c</a:t>
            </a:r>
            <a:r>
              <a:rPr lang="en-US" dirty="0"/>
              <a:t>’ y-intercept.</a:t>
            </a:r>
          </a:p>
          <a:p>
            <a:endParaRPr lang="en-US" dirty="0"/>
          </a:p>
        </p:txBody>
      </p:sp>
      <p:sp>
        <p:nvSpPr>
          <p:cNvPr id="7" name="Rectangle 6">
            <a:extLst>
              <a:ext uri="{FF2B5EF4-FFF2-40B4-BE49-F238E27FC236}">
                <a16:creationId xmlns:a16="http://schemas.microsoft.com/office/drawing/2014/main" id="{45720759-56F9-004C-9D80-AC5BEC495600}"/>
              </a:ext>
            </a:extLst>
          </p:cNvPr>
          <p:cNvSpPr/>
          <p:nvPr/>
        </p:nvSpPr>
        <p:spPr>
          <a:xfrm>
            <a:off x="1685013" y="2242279"/>
            <a:ext cx="2796055" cy="55758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756" dirty="0">
                <a:solidFill>
                  <a:srgbClr val="222222"/>
                </a:solidFill>
                <a:latin typeface="arial" panose="020B0604020202020204" pitchFamily="34" charset="0"/>
              </a:rPr>
              <a:t>The equation of any straight line, called a linear equation, can be written as: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 = mx + c, where m is the slope of the line and c is the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a:t>
            </a:r>
            <a:r>
              <a:rPr lang="en-US" sz="756" b="1" dirty="0">
                <a:solidFill>
                  <a:srgbClr val="222222"/>
                </a:solidFill>
                <a:latin typeface="arial" panose="020B0604020202020204" pitchFamily="34" charset="0"/>
              </a:rPr>
              <a:t>intercept</a:t>
            </a:r>
            <a:r>
              <a:rPr lang="en-US" sz="756" dirty="0">
                <a:solidFill>
                  <a:srgbClr val="222222"/>
                </a:solidFill>
                <a:latin typeface="arial" panose="020B0604020202020204" pitchFamily="34" charset="0"/>
              </a:rPr>
              <a:t>. The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a:t>
            </a:r>
            <a:r>
              <a:rPr lang="en-US" sz="756" b="1" dirty="0">
                <a:solidFill>
                  <a:srgbClr val="222222"/>
                </a:solidFill>
                <a:latin typeface="arial" panose="020B0604020202020204" pitchFamily="34" charset="0"/>
              </a:rPr>
              <a:t>intercept</a:t>
            </a:r>
            <a:r>
              <a:rPr lang="en-US" sz="756" dirty="0">
                <a:solidFill>
                  <a:srgbClr val="222222"/>
                </a:solidFill>
                <a:latin typeface="arial" panose="020B0604020202020204" pitchFamily="34" charset="0"/>
              </a:rPr>
              <a:t> of this line is the value of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 at the point where the line crosses the </a:t>
            </a:r>
            <a:r>
              <a:rPr lang="en-US" sz="756" b="1" dirty="0">
                <a:solidFill>
                  <a:srgbClr val="222222"/>
                </a:solidFill>
                <a:latin typeface="arial" panose="020B0604020202020204" pitchFamily="34" charset="0"/>
              </a:rPr>
              <a:t>y</a:t>
            </a:r>
            <a:r>
              <a:rPr lang="en-US" sz="756" dirty="0">
                <a:solidFill>
                  <a:srgbClr val="222222"/>
                </a:solidFill>
                <a:latin typeface="arial" panose="020B0604020202020204" pitchFamily="34" charset="0"/>
              </a:rPr>
              <a:t> axis.</a:t>
            </a:r>
            <a:endParaRPr lang="en-US" sz="756" dirty="0"/>
          </a:p>
        </p:txBody>
      </p:sp>
      <p:pic>
        <p:nvPicPr>
          <p:cNvPr id="9" name="Picture 8" descr="A close up of a map&#13;&#10;&#13;&#10;Description automatically generated">
            <a:extLst>
              <a:ext uri="{FF2B5EF4-FFF2-40B4-BE49-F238E27FC236}">
                <a16:creationId xmlns:a16="http://schemas.microsoft.com/office/drawing/2014/main" id="{01C09F3B-02A1-4B41-8C4D-9C88F567F116}"/>
              </a:ext>
            </a:extLst>
          </p:cNvPr>
          <p:cNvPicPr>
            <a:picLocks noChangeAspect="1"/>
          </p:cNvPicPr>
          <p:nvPr/>
        </p:nvPicPr>
        <p:blipFill>
          <a:blip r:embed="rId2"/>
          <a:stretch>
            <a:fillRect/>
          </a:stretch>
        </p:blipFill>
        <p:spPr>
          <a:xfrm>
            <a:off x="160073" y="2167075"/>
            <a:ext cx="1395836" cy="819399"/>
          </a:xfrm>
          <a:prstGeom prst="rect">
            <a:avLst/>
          </a:prstGeom>
        </p:spPr>
        <p:style>
          <a:lnRef idx="2">
            <a:schemeClr val="dk1"/>
          </a:lnRef>
          <a:fillRef idx="1">
            <a:schemeClr val="lt1"/>
          </a:fillRef>
          <a:effectRef idx="0">
            <a:schemeClr val="dk1"/>
          </a:effectRef>
          <a:fontRef idx="minor">
            <a:schemeClr val="dk1"/>
          </a:fontRef>
        </p:style>
      </p:pic>
      <p:sp>
        <p:nvSpPr>
          <p:cNvPr id="5" name="Footer Placeholder 4">
            <a:extLst>
              <a:ext uri="{FF2B5EF4-FFF2-40B4-BE49-F238E27FC236}">
                <a16:creationId xmlns:a16="http://schemas.microsoft.com/office/drawing/2014/main" id="{81304D9A-7E79-17A9-3460-BF8F6A93959D}"/>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208067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3278-1F52-77DD-64E0-831CEC46B245}"/>
              </a:ext>
            </a:extLst>
          </p:cNvPr>
          <p:cNvSpPr>
            <a:spLocks noGrp="1"/>
          </p:cNvSpPr>
          <p:nvPr>
            <p:ph type="title"/>
          </p:nvPr>
        </p:nvSpPr>
        <p:spPr>
          <a:xfrm>
            <a:off x="1009651" y="211465"/>
            <a:ext cx="1846300" cy="215444"/>
          </a:xfrm>
        </p:spPr>
        <p:txBody>
          <a:bodyPr/>
          <a:lstStyle/>
          <a:p>
            <a:pPr rtl="0"/>
            <a:r>
              <a:rPr lang="en-JO" dirty="0"/>
              <a:t>Example</a:t>
            </a:r>
          </a:p>
        </p:txBody>
      </p:sp>
      <p:sp>
        <p:nvSpPr>
          <p:cNvPr id="3" name="Text Placeholder 2">
            <a:extLst>
              <a:ext uri="{FF2B5EF4-FFF2-40B4-BE49-F238E27FC236}">
                <a16:creationId xmlns:a16="http://schemas.microsoft.com/office/drawing/2014/main" id="{034F3DBC-127F-8EB4-5A9D-B68242266DFD}"/>
              </a:ext>
            </a:extLst>
          </p:cNvPr>
          <p:cNvSpPr>
            <a:spLocks noGrp="1"/>
          </p:cNvSpPr>
          <p:nvPr>
            <p:ph type="body" idx="1"/>
          </p:nvPr>
        </p:nvSpPr>
        <p:spPr>
          <a:xfrm>
            <a:off x="185705" y="754774"/>
            <a:ext cx="3048000" cy="1692771"/>
          </a:xfrm>
        </p:spPr>
        <p:txBody>
          <a:bodyPr/>
          <a:lstStyle/>
          <a:p>
            <a:pPr marL="0" algn="l" rtl="0"/>
            <a:r>
              <a:rPr lang="en-US" b="0" i="0" u="none" strike="noStrike" dirty="0">
                <a:solidFill>
                  <a:srgbClr val="242424"/>
                </a:solidFill>
                <a:effectLst/>
                <a:latin typeface="source-serif-pro"/>
              </a:rPr>
              <a:t>Let’s take a simple quadratic function defined as:</a:t>
            </a:r>
          </a:p>
          <a:p>
            <a:pPr marL="0" algn="l" rtl="0"/>
            <a:endParaRPr lang="en-US" dirty="0">
              <a:solidFill>
                <a:srgbClr val="242424"/>
              </a:solidFill>
              <a:latin typeface="source-serif-pro"/>
            </a:endParaRPr>
          </a:p>
          <a:p>
            <a:pPr marL="0" algn="l" rtl="0"/>
            <a:endParaRPr lang="en-US" dirty="0">
              <a:solidFill>
                <a:srgbClr val="242424"/>
              </a:solidFill>
              <a:latin typeface="source-serif-pro"/>
            </a:endParaRPr>
          </a:p>
          <a:p>
            <a:pPr marL="0" algn="l" rtl="0"/>
            <a:r>
              <a:rPr lang="en-US" b="0" i="0" u="none" strike="noStrike" dirty="0">
                <a:solidFill>
                  <a:srgbClr val="242424"/>
                </a:solidFill>
                <a:effectLst/>
                <a:latin typeface="source-serif-pro"/>
              </a:rPr>
              <a:t>Because it is an univariate function, a gradient function is:</a:t>
            </a:r>
            <a:endParaRPr lang="en-US" dirty="0">
              <a:solidFill>
                <a:srgbClr val="242424"/>
              </a:solidFill>
              <a:latin typeface="source-serif-pro"/>
            </a:endParaRPr>
          </a:p>
          <a:p>
            <a:pPr marL="0" algn="l" rtl="0"/>
            <a:endParaRPr lang="en-US" dirty="0">
              <a:solidFill>
                <a:srgbClr val="242424"/>
              </a:solidFill>
              <a:latin typeface="source-serif-pro"/>
            </a:endParaRPr>
          </a:p>
          <a:p>
            <a:pPr marL="0" algn="l" rtl="0"/>
            <a:r>
              <a:rPr lang="en-US" b="0" i="0" u="none" strike="noStrike" dirty="0">
                <a:solidFill>
                  <a:srgbClr val="242424"/>
                </a:solidFill>
                <a:effectLst/>
                <a:latin typeface="source-serif-pro"/>
              </a:rPr>
              <a:t>For this function, by taking a </a:t>
            </a:r>
            <a:r>
              <a:rPr lang="en-US" b="0" i="0" u="none" strike="noStrike" dirty="0">
                <a:solidFill>
                  <a:srgbClr val="FF0000"/>
                </a:solidFill>
                <a:effectLst/>
                <a:latin typeface="source-serif-pro"/>
              </a:rPr>
              <a:t>learning rate of 0.1</a:t>
            </a:r>
            <a:r>
              <a:rPr lang="en-US" b="0" i="0" u="none" strike="noStrike" dirty="0">
                <a:solidFill>
                  <a:srgbClr val="242424"/>
                </a:solidFill>
                <a:effectLst/>
                <a:latin typeface="source-serif-pro"/>
              </a:rPr>
              <a:t> and starting point at </a:t>
            </a:r>
            <a:r>
              <a:rPr lang="en-US" b="0" i="0" u="none" strike="noStrike" dirty="0">
                <a:solidFill>
                  <a:srgbClr val="FF0000"/>
                </a:solidFill>
                <a:effectLst/>
                <a:latin typeface="source-serif-pro"/>
              </a:rPr>
              <a:t>x=9</a:t>
            </a:r>
            <a:r>
              <a:rPr lang="en-US" b="0" i="0" u="none" strike="noStrike" dirty="0">
                <a:solidFill>
                  <a:srgbClr val="242424"/>
                </a:solidFill>
                <a:effectLst/>
                <a:latin typeface="source-serif-pro"/>
              </a:rPr>
              <a:t> we can easily calculate each step by hand. Let’s do it for the first </a:t>
            </a:r>
            <a:r>
              <a:rPr lang="en-US" b="0" i="0" u="none" strike="noStrike" dirty="0">
                <a:solidFill>
                  <a:srgbClr val="FF0000"/>
                </a:solidFill>
                <a:effectLst/>
                <a:latin typeface="source-serif-pro"/>
              </a:rPr>
              <a:t>3 steps</a:t>
            </a:r>
            <a:r>
              <a:rPr lang="en-US" b="0" i="0" u="none" strike="noStrike" dirty="0">
                <a:solidFill>
                  <a:srgbClr val="242424"/>
                </a:solidFill>
                <a:effectLst/>
                <a:latin typeface="source-serif-pro"/>
              </a:rPr>
              <a:t>:</a:t>
            </a:r>
            <a:endParaRPr lang="en-US" dirty="0">
              <a:solidFill>
                <a:srgbClr val="242424"/>
              </a:solidFill>
              <a:latin typeface="source-serif-pro"/>
            </a:endParaRPr>
          </a:p>
          <a:p>
            <a:pPr marL="0" algn="l" rtl="0"/>
            <a:endParaRPr lang="en-JO" dirty="0"/>
          </a:p>
        </p:txBody>
      </p:sp>
      <p:sp>
        <p:nvSpPr>
          <p:cNvPr id="4" name="Footer Placeholder 3">
            <a:extLst>
              <a:ext uri="{FF2B5EF4-FFF2-40B4-BE49-F238E27FC236}">
                <a16:creationId xmlns:a16="http://schemas.microsoft.com/office/drawing/2014/main" id="{9A171561-42EE-AB79-5BEB-CDBC3C6D8082}"/>
              </a:ext>
            </a:extLst>
          </p:cNvPr>
          <p:cNvSpPr>
            <a:spLocks noGrp="1"/>
          </p:cNvSpPr>
          <p:nvPr>
            <p:ph type="ftr" sz="quarter" idx="5"/>
          </p:nvPr>
        </p:nvSpPr>
        <p:spPr/>
        <p:txBody>
          <a:bodyPr/>
          <a:lstStyle/>
          <a:p>
            <a:r>
              <a:rPr lang="en-US"/>
              <a:t>Dr. Malak Abdullah</a:t>
            </a:r>
            <a:endParaRPr lang="en-US" dirty="0"/>
          </a:p>
        </p:txBody>
      </p:sp>
      <p:pic>
        <p:nvPicPr>
          <p:cNvPr id="8" name="Picture 7">
            <a:extLst>
              <a:ext uri="{FF2B5EF4-FFF2-40B4-BE49-F238E27FC236}">
                <a16:creationId xmlns:a16="http://schemas.microsoft.com/office/drawing/2014/main" id="{43EA4438-7647-6205-FAB2-D5CEA0FCA285}"/>
              </a:ext>
            </a:extLst>
          </p:cNvPr>
          <p:cNvPicPr>
            <a:picLocks noChangeAspect="1"/>
          </p:cNvPicPr>
          <p:nvPr/>
        </p:nvPicPr>
        <p:blipFill>
          <a:blip r:embed="rId2"/>
          <a:stretch>
            <a:fillRect/>
          </a:stretch>
        </p:blipFill>
        <p:spPr>
          <a:xfrm>
            <a:off x="3252807" y="815975"/>
            <a:ext cx="1280869" cy="3405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F738286-2DA2-ED7F-1DF5-D667D2462D90}"/>
              </a:ext>
            </a:extLst>
          </p:cNvPr>
          <p:cNvPicPr>
            <a:picLocks noChangeAspect="1"/>
          </p:cNvPicPr>
          <p:nvPr/>
        </p:nvPicPr>
        <p:blipFill>
          <a:blip r:embed="rId3"/>
          <a:stretch>
            <a:fillRect/>
          </a:stretch>
        </p:blipFill>
        <p:spPr>
          <a:xfrm>
            <a:off x="3342372" y="1349375"/>
            <a:ext cx="1047750" cy="503570"/>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D9E8AA74-EB1A-96A8-D6A1-30E259C5DB40}"/>
              </a:ext>
            </a:extLst>
          </p:cNvPr>
          <p:cNvPicPr>
            <a:picLocks noChangeAspect="1"/>
          </p:cNvPicPr>
          <p:nvPr/>
        </p:nvPicPr>
        <p:blipFill>
          <a:blip r:embed="rId4"/>
          <a:stretch>
            <a:fillRect/>
          </a:stretch>
        </p:blipFill>
        <p:spPr>
          <a:xfrm>
            <a:off x="1093711" y="2574282"/>
            <a:ext cx="2107576" cy="59012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77337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22E3-D534-FFB4-8D67-C75CC192C466}"/>
              </a:ext>
            </a:extLst>
          </p:cNvPr>
          <p:cNvSpPr>
            <a:spLocks noGrp="1"/>
          </p:cNvSpPr>
          <p:nvPr>
            <p:ph type="title"/>
          </p:nvPr>
        </p:nvSpPr>
        <p:spPr>
          <a:xfrm>
            <a:off x="1754149" y="211465"/>
            <a:ext cx="1101801" cy="215444"/>
          </a:xfrm>
        </p:spPr>
        <p:txBody>
          <a:bodyPr/>
          <a:lstStyle/>
          <a:p>
            <a:pPr rtl="0"/>
            <a:r>
              <a:rPr lang="en-JO" dirty="0"/>
              <a:t>Animation</a:t>
            </a:r>
          </a:p>
        </p:txBody>
      </p:sp>
      <p:sp>
        <p:nvSpPr>
          <p:cNvPr id="3" name="Text Placeholder 2">
            <a:extLst>
              <a:ext uri="{FF2B5EF4-FFF2-40B4-BE49-F238E27FC236}">
                <a16:creationId xmlns:a16="http://schemas.microsoft.com/office/drawing/2014/main" id="{E755B54D-19D7-4F35-E7DE-710AFE9794BB}"/>
              </a:ext>
            </a:extLst>
          </p:cNvPr>
          <p:cNvSpPr>
            <a:spLocks noGrp="1"/>
          </p:cNvSpPr>
          <p:nvPr>
            <p:ph type="body" idx="1"/>
          </p:nvPr>
        </p:nvSpPr>
        <p:spPr>
          <a:xfrm>
            <a:off x="323849" y="570051"/>
            <a:ext cx="3874236" cy="846386"/>
          </a:xfrm>
        </p:spPr>
        <p:txBody>
          <a:bodyPr/>
          <a:lstStyle/>
          <a:p>
            <a:pPr marL="0" algn="l" rtl="0"/>
            <a:r>
              <a:rPr lang="en-US" b="0" i="0" u="none" strike="noStrike" dirty="0">
                <a:solidFill>
                  <a:srgbClr val="242424"/>
                </a:solidFill>
                <a:effectLst/>
                <a:latin typeface="source-serif-pro"/>
              </a:rPr>
              <a:t>The animation below shows steps taken by the GD algorithm for learning rates of 0.1 and 0.8. As you see, for the smaller learning rate, as the algorithm approaches the minimum the steps are getting gradually smaller. For a bigger learning rate, it is jumping from one side to another before converging.</a:t>
            </a:r>
            <a:endParaRPr lang="en-JO" dirty="0"/>
          </a:p>
        </p:txBody>
      </p:sp>
      <p:sp>
        <p:nvSpPr>
          <p:cNvPr id="4" name="Footer Placeholder 3">
            <a:extLst>
              <a:ext uri="{FF2B5EF4-FFF2-40B4-BE49-F238E27FC236}">
                <a16:creationId xmlns:a16="http://schemas.microsoft.com/office/drawing/2014/main" id="{A37D4AE2-8163-DCCF-BC31-B70D5187BB27}"/>
              </a:ext>
            </a:extLst>
          </p:cNvPr>
          <p:cNvSpPr>
            <a:spLocks noGrp="1"/>
          </p:cNvSpPr>
          <p:nvPr>
            <p:ph type="ftr" sz="quarter" idx="5"/>
          </p:nvPr>
        </p:nvSpPr>
        <p:spPr/>
        <p:txBody>
          <a:bodyPr/>
          <a:lstStyle/>
          <a:p>
            <a:r>
              <a:rPr lang="en-US"/>
              <a:t>Dr. Malak Abdullah</a:t>
            </a:r>
            <a:endParaRPr lang="en-US" dirty="0"/>
          </a:p>
        </p:txBody>
      </p:sp>
      <p:pic>
        <p:nvPicPr>
          <p:cNvPr id="7" name="Picture 6" descr="A graph of a function&#10;&#10;Description automatically generated with medium confidence">
            <a:extLst>
              <a:ext uri="{FF2B5EF4-FFF2-40B4-BE49-F238E27FC236}">
                <a16:creationId xmlns:a16="http://schemas.microsoft.com/office/drawing/2014/main" id="{6FFEC8C8-0DF7-30B3-4566-D3552B3B4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1775"/>
            <a:ext cx="4610100" cy="1646464"/>
          </a:xfrm>
          <a:prstGeom prst="rect">
            <a:avLst/>
          </a:prstGeom>
        </p:spPr>
      </p:pic>
    </p:spTree>
    <p:extLst>
      <p:ext uri="{BB962C8B-B14F-4D97-AF65-F5344CB8AC3E}">
        <p14:creationId xmlns:p14="http://schemas.microsoft.com/office/powerpoint/2010/main" val="2157624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08846-1EC0-87DE-8B51-F7DDBAD3615B}"/>
              </a:ext>
            </a:extLst>
          </p:cNvPr>
          <p:cNvSpPr>
            <a:spLocks noGrp="1"/>
          </p:cNvSpPr>
          <p:nvPr>
            <p:ph type="title"/>
          </p:nvPr>
        </p:nvSpPr>
        <p:spPr>
          <a:xfrm>
            <a:off x="1397957" y="196514"/>
            <a:ext cx="1693901" cy="430887"/>
          </a:xfrm>
        </p:spPr>
        <p:txBody>
          <a:bodyPr/>
          <a:lstStyle/>
          <a:p>
            <a:pPr rtl="0"/>
            <a:r>
              <a:rPr lang="en-JO" dirty="0"/>
              <a:t>Another example</a:t>
            </a:r>
          </a:p>
        </p:txBody>
      </p:sp>
      <p:sp>
        <p:nvSpPr>
          <p:cNvPr id="3" name="Text Placeholder 2">
            <a:extLst>
              <a:ext uri="{FF2B5EF4-FFF2-40B4-BE49-F238E27FC236}">
                <a16:creationId xmlns:a16="http://schemas.microsoft.com/office/drawing/2014/main" id="{F06E5C13-F64B-F5F3-62F4-8C5910DCBB58}"/>
              </a:ext>
            </a:extLst>
          </p:cNvPr>
          <p:cNvSpPr>
            <a:spLocks noGrp="1"/>
          </p:cNvSpPr>
          <p:nvPr>
            <p:ph type="body" idx="1"/>
          </p:nvPr>
        </p:nvSpPr>
        <p:spPr>
          <a:xfrm>
            <a:off x="247648" y="760026"/>
            <a:ext cx="3994517" cy="677108"/>
          </a:xfrm>
        </p:spPr>
        <p:txBody>
          <a:bodyPr/>
          <a:lstStyle/>
          <a:p>
            <a:pPr marL="0" algn="l" rtl="0"/>
            <a:r>
              <a:rPr lang="en-US" b="0" i="0" u="none" strike="noStrike" dirty="0">
                <a:solidFill>
                  <a:srgbClr val="242424"/>
                </a:solidFill>
                <a:effectLst/>
                <a:latin typeface="source-serif-pro"/>
              </a:rPr>
              <a:t>Number of iterations and the final converged result (within tolerance) for various learning rates are shown below: number of iterations and the final converged result (within tolerance) for various learning rates are shown below:</a:t>
            </a:r>
            <a:endParaRPr lang="en-JO" dirty="0"/>
          </a:p>
        </p:txBody>
      </p:sp>
      <p:sp>
        <p:nvSpPr>
          <p:cNvPr id="4" name="Footer Placeholder 3">
            <a:extLst>
              <a:ext uri="{FF2B5EF4-FFF2-40B4-BE49-F238E27FC236}">
                <a16:creationId xmlns:a16="http://schemas.microsoft.com/office/drawing/2014/main" id="{C57584A7-74E3-7F4A-A84F-196802B616BB}"/>
              </a:ext>
            </a:extLst>
          </p:cNvPr>
          <p:cNvSpPr>
            <a:spLocks noGrp="1"/>
          </p:cNvSpPr>
          <p:nvPr>
            <p:ph type="ftr" sz="quarter" idx="5"/>
          </p:nvPr>
        </p:nvSpPr>
        <p:spPr/>
        <p:txBody>
          <a:bodyPr/>
          <a:lstStyle/>
          <a:p>
            <a:r>
              <a:rPr lang="en-US"/>
              <a:t>Dr. Malak Abdullah</a:t>
            </a:r>
            <a:endParaRPr lang="en-US" dirty="0"/>
          </a:p>
        </p:txBody>
      </p:sp>
      <p:pic>
        <p:nvPicPr>
          <p:cNvPr id="7" name="Picture 6" descr="A graph of a graph of a graph&#10;&#10;Description automatically generated with medium confidence">
            <a:extLst>
              <a:ext uri="{FF2B5EF4-FFF2-40B4-BE49-F238E27FC236}">
                <a16:creationId xmlns:a16="http://schemas.microsoft.com/office/drawing/2014/main" id="{02E9757C-A2E1-8A30-3288-777654BE9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69759"/>
            <a:ext cx="4610100" cy="1314327"/>
          </a:xfrm>
          <a:prstGeom prst="rect">
            <a:avLst/>
          </a:prstGeom>
        </p:spPr>
      </p:pic>
    </p:spTree>
    <p:extLst>
      <p:ext uri="{BB962C8B-B14F-4D97-AF65-F5344CB8AC3E}">
        <p14:creationId xmlns:p14="http://schemas.microsoft.com/office/powerpoint/2010/main" val="1094322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93DB-1653-D5F7-B138-2400A4009E15}"/>
              </a:ext>
            </a:extLst>
          </p:cNvPr>
          <p:cNvSpPr>
            <a:spLocks noGrp="1"/>
          </p:cNvSpPr>
          <p:nvPr>
            <p:ph type="title"/>
          </p:nvPr>
        </p:nvSpPr>
        <p:spPr>
          <a:xfrm>
            <a:off x="1085850" y="128819"/>
            <a:ext cx="2819399" cy="430887"/>
          </a:xfrm>
        </p:spPr>
        <p:txBody>
          <a:bodyPr/>
          <a:lstStyle/>
          <a:p>
            <a:r>
              <a:rPr lang="en-JO" dirty="0"/>
              <a:t>Function with Saddle Point </a:t>
            </a:r>
            <a:r>
              <a:rPr lang="en-JO" dirty="0">
                <a:sym typeface="Wingdings" pitchFamily="2" charset="2"/>
              </a:rPr>
              <a:t></a:t>
            </a:r>
            <a:endParaRPr lang="en-JO" dirty="0"/>
          </a:p>
        </p:txBody>
      </p:sp>
      <p:sp>
        <p:nvSpPr>
          <p:cNvPr id="3" name="Text Placeholder 2">
            <a:extLst>
              <a:ext uri="{FF2B5EF4-FFF2-40B4-BE49-F238E27FC236}">
                <a16:creationId xmlns:a16="http://schemas.microsoft.com/office/drawing/2014/main" id="{33509D5D-371F-2636-979C-52116C34BA6D}"/>
              </a:ext>
            </a:extLst>
          </p:cNvPr>
          <p:cNvSpPr>
            <a:spLocks noGrp="1"/>
          </p:cNvSpPr>
          <p:nvPr>
            <p:ph type="body" idx="1"/>
          </p:nvPr>
        </p:nvSpPr>
        <p:spPr>
          <a:xfrm>
            <a:off x="215530" y="941821"/>
            <a:ext cx="4350485" cy="802283"/>
          </a:xfrm>
        </p:spPr>
        <p:txBody>
          <a:bodyPr/>
          <a:lstStyle/>
          <a:p>
            <a:pPr marL="0" algn="l" rtl="0"/>
            <a:r>
              <a:rPr lang="en-US" b="0" i="0" u="none" strike="noStrike" dirty="0">
                <a:solidFill>
                  <a:srgbClr val="242424"/>
                </a:solidFill>
                <a:effectLst/>
                <a:latin typeface="source-serif-pro"/>
              </a:rPr>
              <a:t>Now let’s see how the algorithm will cope with a semi-convex function we investigated mathematically before.</a:t>
            </a:r>
          </a:p>
          <a:p>
            <a:r>
              <a:rPr lang="en-US" b="0" i="0" dirty="0">
                <a:solidFill>
                  <a:srgbClr val="242424"/>
                </a:solidFill>
                <a:effectLst/>
                <a:latin typeface="source-serif-pro"/>
              </a:rPr>
              <a:t>Below an animation for a learning rate of 0.4 and a starting point </a:t>
            </a:r>
            <a:r>
              <a:rPr lang="en-US" b="0" i="1" dirty="0">
                <a:solidFill>
                  <a:srgbClr val="242424"/>
                </a:solidFill>
                <a:effectLst/>
                <a:latin typeface="source-serif-pro"/>
              </a:rPr>
              <a:t>x=-0.5</a:t>
            </a:r>
            <a:r>
              <a:rPr lang="en-US" b="0" i="0" dirty="0">
                <a:solidFill>
                  <a:srgbClr val="242424"/>
                </a:solidFill>
                <a:effectLst/>
                <a:latin typeface="source-serif-pro"/>
              </a:rPr>
              <a:t>.</a:t>
            </a:r>
          </a:p>
          <a:p>
            <a:br>
              <a:rPr lang="en-US" dirty="0"/>
            </a:br>
            <a:endParaRPr lang="en-US" b="0" i="0" u="none" strike="noStrike" dirty="0">
              <a:solidFill>
                <a:srgbClr val="242424"/>
              </a:solidFill>
              <a:effectLst/>
              <a:latin typeface="source-serif-pro"/>
            </a:endParaRPr>
          </a:p>
          <a:p>
            <a:pPr marL="0" algn="l" rtl="0"/>
            <a:endParaRPr lang="en-US" dirty="0">
              <a:solidFill>
                <a:srgbClr val="242424"/>
              </a:solidFill>
              <a:latin typeface="source-serif-pro"/>
            </a:endParaRPr>
          </a:p>
          <a:p>
            <a:pPr marL="0" algn="l" rtl="0"/>
            <a:endParaRPr lang="en-US" dirty="0">
              <a:solidFill>
                <a:srgbClr val="242424"/>
              </a:solidFill>
              <a:latin typeface="source-serif-pro"/>
            </a:endParaRPr>
          </a:p>
          <a:p>
            <a:pPr marL="0" algn="l" rtl="0"/>
            <a:endParaRPr lang="en-JO" dirty="0"/>
          </a:p>
        </p:txBody>
      </p:sp>
      <p:sp>
        <p:nvSpPr>
          <p:cNvPr id="4" name="Footer Placeholder 3">
            <a:extLst>
              <a:ext uri="{FF2B5EF4-FFF2-40B4-BE49-F238E27FC236}">
                <a16:creationId xmlns:a16="http://schemas.microsoft.com/office/drawing/2014/main" id="{F868CA13-515F-D89F-1E9E-19FEB22ACD2D}"/>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1A899D2C-74D4-FCEA-9167-D01B4CEE1581}"/>
              </a:ext>
            </a:extLst>
          </p:cNvPr>
          <p:cNvPicPr>
            <a:picLocks noChangeAspect="1"/>
          </p:cNvPicPr>
          <p:nvPr/>
        </p:nvPicPr>
        <p:blipFill>
          <a:blip r:embed="rId2"/>
          <a:stretch>
            <a:fillRect/>
          </a:stretch>
        </p:blipFill>
        <p:spPr>
          <a:xfrm>
            <a:off x="1543050" y="510809"/>
            <a:ext cx="1371600" cy="342900"/>
          </a:xfrm>
          <a:prstGeom prst="rect">
            <a:avLst/>
          </a:prstGeom>
        </p:spPr>
        <p:style>
          <a:lnRef idx="2">
            <a:schemeClr val="dk1"/>
          </a:lnRef>
          <a:fillRef idx="1">
            <a:schemeClr val="lt1"/>
          </a:fillRef>
          <a:effectRef idx="0">
            <a:schemeClr val="dk1"/>
          </a:effectRef>
          <a:fontRef idx="minor">
            <a:schemeClr val="dk1"/>
          </a:fontRef>
        </p:style>
      </p:pic>
      <p:pic>
        <p:nvPicPr>
          <p:cNvPr id="8" name="Picture 7" descr="A graph with a line and a red dot&#10;&#10;Description automatically generated with medium confidence">
            <a:extLst>
              <a:ext uri="{FF2B5EF4-FFF2-40B4-BE49-F238E27FC236}">
                <a16:creationId xmlns:a16="http://schemas.microsoft.com/office/drawing/2014/main" id="{D344D097-68C5-9503-EE53-67E95AC3A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4" y="1501775"/>
            <a:ext cx="2276475" cy="1821180"/>
          </a:xfrm>
          <a:prstGeom prst="rect">
            <a:avLst/>
          </a:prstGeom>
        </p:spPr>
      </p:pic>
      <p:sp>
        <p:nvSpPr>
          <p:cNvPr id="10" name="TextBox 9">
            <a:extLst>
              <a:ext uri="{FF2B5EF4-FFF2-40B4-BE49-F238E27FC236}">
                <a16:creationId xmlns:a16="http://schemas.microsoft.com/office/drawing/2014/main" id="{C966A61F-60F7-1A12-6D3E-5DD5F1F1DCF4}"/>
              </a:ext>
            </a:extLst>
          </p:cNvPr>
          <p:cNvSpPr txBox="1"/>
          <p:nvPr/>
        </p:nvSpPr>
        <p:spPr>
          <a:xfrm>
            <a:off x="3223102" y="2035175"/>
            <a:ext cx="1415460" cy="784830"/>
          </a:xfrm>
          <a:prstGeom prst="rect">
            <a:avLst/>
          </a:prstGeom>
          <a:noFill/>
        </p:spPr>
        <p:txBody>
          <a:bodyPr wrap="square">
            <a:spAutoFit/>
          </a:bodyPr>
          <a:lstStyle/>
          <a:p>
            <a:r>
              <a:rPr lang="en-JO" sz="900" dirty="0">
                <a:hlinkClick r:id="rId4"/>
              </a:rPr>
              <a:t>https://towardsdatascience.com/gradient-descent-algorithm-a-deep-dive-cf04e8115f21</a:t>
            </a:r>
            <a:endParaRPr lang="en-JO" sz="900" dirty="0"/>
          </a:p>
          <a:p>
            <a:endParaRPr lang="en-JO" sz="900" dirty="0"/>
          </a:p>
        </p:txBody>
      </p:sp>
    </p:spTree>
    <p:extLst>
      <p:ext uri="{BB962C8B-B14F-4D97-AF65-F5344CB8AC3E}">
        <p14:creationId xmlns:p14="http://schemas.microsoft.com/office/powerpoint/2010/main" val="2033138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75F1-180C-824F-9A2F-47DC27BBB83C}"/>
              </a:ext>
            </a:extLst>
          </p:cNvPr>
          <p:cNvSpPr>
            <a:spLocks noGrp="1"/>
          </p:cNvSpPr>
          <p:nvPr>
            <p:ph type="title"/>
          </p:nvPr>
        </p:nvSpPr>
        <p:spPr>
          <a:xfrm>
            <a:off x="62274" y="224328"/>
            <a:ext cx="3803066" cy="215444"/>
          </a:xfrm>
        </p:spPr>
        <p:txBody>
          <a:bodyPr/>
          <a:lstStyle/>
          <a:p>
            <a:r>
              <a:rPr lang="en-US" dirty="0"/>
              <a:t>Problems with Gradient Descent </a:t>
            </a:r>
          </a:p>
        </p:txBody>
      </p:sp>
      <p:pic>
        <p:nvPicPr>
          <p:cNvPr id="7" name="Picture 6">
            <a:extLst>
              <a:ext uri="{FF2B5EF4-FFF2-40B4-BE49-F238E27FC236}">
                <a16:creationId xmlns:a16="http://schemas.microsoft.com/office/drawing/2014/main" id="{F0A3E093-8C02-B142-A510-EA118C240A72}"/>
              </a:ext>
            </a:extLst>
          </p:cNvPr>
          <p:cNvPicPr>
            <a:picLocks noChangeAspect="1"/>
          </p:cNvPicPr>
          <p:nvPr/>
        </p:nvPicPr>
        <p:blipFill>
          <a:blip r:embed="rId2"/>
          <a:stretch>
            <a:fillRect/>
          </a:stretch>
        </p:blipFill>
        <p:spPr>
          <a:xfrm>
            <a:off x="0" y="663575"/>
            <a:ext cx="2593998" cy="1256949"/>
          </a:xfrm>
          <a:prstGeom prst="rect">
            <a:avLst/>
          </a:prstGeom>
        </p:spPr>
      </p:pic>
      <p:pic>
        <p:nvPicPr>
          <p:cNvPr id="8" name="Picture 7">
            <a:extLst>
              <a:ext uri="{FF2B5EF4-FFF2-40B4-BE49-F238E27FC236}">
                <a16:creationId xmlns:a16="http://schemas.microsoft.com/office/drawing/2014/main" id="{60F1294B-56F5-C146-97F9-D7FC82775B52}"/>
              </a:ext>
            </a:extLst>
          </p:cNvPr>
          <p:cNvPicPr>
            <a:picLocks noChangeAspect="1"/>
          </p:cNvPicPr>
          <p:nvPr/>
        </p:nvPicPr>
        <p:blipFill>
          <a:blip r:embed="rId3"/>
          <a:stretch>
            <a:fillRect/>
          </a:stretch>
        </p:blipFill>
        <p:spPr>
          <a:xfrm>
            <a:off x="64466" y="1985353"/>
            <a:ext cx="2507360" cy="1192822"/>
          </a:xfrm>
          <a:prstGeom prst="rect">
            <a:avLst/>
          </a:prstGeom>
        </p:spPr>
      </p:pic>
      <p:pic>
        <p:nvPicPr>
          <p:cNvPr id="11" name="Picture 10">
            <a:extLst>
              <a:ext uri="{FF2B5EF4-FFF2-40B4-BE49-F238E27FC236}">
                <a16:creationId xmlns:a16="http://schemas.microsoft.com/office/drawing/2014/main" id="{1C48FC9F-3EB0-CB45-B153-4C44483A17F8}"/>
              </a:ext>
            </a:extLst>
          </p:cNvPr>
          <p:cNvPicPr>
            <a:picLocks noChangeAspect="1"/>
          </p:cNvPicPr>
          <p:nvPr/>
        </p:nvPicPr>
        <p:blipFill>
          <a:blip r:embed="rId4"/>
          <a:stretch>
            <a:fillRect/>
          </a:stretch>
        </p:blipFill>
        <p:spPr>
          <a:xfrm>
            <a:off x="2634672" y="1196539"/>
            <a:ext cx="1880178" cy="1649279"/>
          </a:xfrm>
          <a:prstGeom prst="rect">
            <a:avLst/>
          </a:prstGeom>
        </p:spPr>
      </p:pic>
      <p:sp>
        <p:nvSpPr>
          <p:cNvPr id="3" name="Footer Placeholder 2">
            <a:extLst>
              <a:ext uri="{FF2B5EF4-FFF2-40B4-BE49-F238E27FC236}">
                <a16:creationId xmlns:a16="http://schemas.microsoft.com/office/drawing/2014/main" id="{01A0BC33-2780-A13C-C20C-C3E4311982AF}"/>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788076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CF82-AD17-7041-B1EB-AE2B0DBAFE9F}"/>
              </a:ext>
            </a:extLst>
          </p:cNvPr>
          <p:cNvSpPr>
            <a:spLocks noGrp="1"/>
          </p:cNvSpPr>
          <p:nvPr>
            <p:ph type="title"/>
          </p:nvPr>
        </p:nvSpPr>
        <p:spPr>
          <a:xfrm>
            <a:off x="170808" y="289719"/>
            <a:ext cx="3803066" cy="215444"/>
          </a:xfrm>
        </p:spPr>
        <p:txBody>
          <a:bodyPr/>
          <a:lstStyle/>
          <a:p>
            <a:r>
              <a:rPr lang="en-US" dirty="0"/>
              <a:t>Important!</a:t>
            </a:r>
          </a:p>
        </p:txBody>
      </p:sp>
      <p:sp>
        <p:nvSpPr>
          <p:cNvPr id="3" name="Content Placeholder 2">
            <a:extLst>
              <a:ext uri="{FF2B5EF4-FFF2-40B4-BE49-F238E27FC236}">
                <a16:creationId xmlns:a16="http://schemas.microsoft.com/office/drawing/2014/main" id="{D40C75C6-9DF9-AA41-8A00-DB04C9CFF672}"/>
              </a:ext>
            </a:extLst>
          </p:cNvPr>
          <p:cNvSpPr>
            <a:spLocks noGrp="1"/>
          </p:cNvSpPr>
          <p:nvPr>
            <p:ph idx="1"/>
          </p:nvPr>
        </p:nvSpPr>
        <p:spPr>
          <a:xfrm>
            <a:off x="175286" y="842157"/>
            <a:ext cx="4114668" cy="677108"/>
          </a:xfrm>
        </p:spPr>
        <p:txBody>
          <a:bodyPr/>
          <a:lstStyle/>
          <a:p>
            <a:r>
              <a:rPr lang="en-US" dirty="0"/>
              <a:t>When using Gradient Descent, you should ensure that all features </a:t>
            </a:r>
            <a:r>
              <a:rPr lang="en-US" dirty="0">
                <a:solidFill>
                  <a:srgbClr val="FF0000"/>
                </a:solidFill>
              </a:rPr>
              <a:t>have a similar scale (e.g., using </a:t>
            </a:r>
            <a:r>
              <a:rPr lang="en-US" dirty="0" err="1">
                <a:solidFill>
                  <a:srgbClr val="FF0000"/>
                </a:solidFill>
              </a:rPr>
              <a:t>Scikit-Learn’s</a:t>
            </a:r>
            <a:r>
              <a:rPr lang="en-US" dirty="0">
                <a:solidFill>
                  <a:srgbClr val="FF0000"/>
                </a:solidFill>
              </a:rPr>
              <a:t> </a:t>
            </a:r>
            <a:r>
              <a:rPr lang="en-US" dirty="0" err="1">
                <a:solidFill>
                  <a:srgbClr val="FF0000"/>
                </a:solidFill>
              </a:rPr>
              <a:t>StandardScaler</a:t>
            </a:r>
            <a:r>
              <a:rPr lang="en-US" dirty="0">
                <a:solidFill>
                  <a:srgbClr val="FF0000"/>
                </a:solidFill>
              </a:rPr>
              <a:t> class), </a:t>
            </a:r>
            <a:r>
              <a:rPr lang="en-US" dirty="0"/>
              <a:t>or else it will take much longer to converge.</a:t>
            </a:r>
          </a:p>
          <a:p>
            <a:endParaRPr lang="en-US" dirty="0"/>
          </a:p>
        </p:txBody>
      </p:sp>
      <p:sp>
        <p:nvSpPr>
          <p:cNvPr id="8" name="Content Placeholder 2">
            <a:extLst>
              <a:ext uri="{FF2B5EF4-FFF2-40B4-BE49-F238E27FC236}">
                <a16:creationId xmlns:a16="http://schemas.microsoft.com/office/drawing/2014/main" id="{D9A220A8-5106-4F43-A385-ED5B12DE3EE7}"/>
              </a:ext>
            </a:extLst>
          </p:cNvPr>
          <p:cNvSpPr txBox="1">
            <a:spLocks/>
          </p:cNvSpPr>
          <p:nvPr/>
        </p:nvSpPr>
        <p:spPr>
          <a:xfrm>
            <a:off x="2072341" y="1586122"/>
            <a:ext cx="2316061" cy="939586"/>
          </a:xfrm>
          <a:prstGeom prst="rect">
            <a:avLst/>
          </a:prstGeom>
        </p:spPr>
        <p:txBody>
          <a:bodyPr vert="horz" lIns="34576" tIns="17288" rIns="34576" bIns="17288"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756" dirty="0"/>
              <a:t>Fortunately, the MSE cost function for a Linear Regression model happens to be a convex function, which means that if you pick any two points on the curve, the line segment joining them never crosses the curve. This implies that there are no local minima, just one global minimum. </a:t>
            </a:r>
          </a:p>
          <a:p>
            <a:r>
              <a:rPr lang="en-US" sz="756" dirty="0"/>
              <a:t>It is also a continuous function with a slope that never changes abruptly</a:t>
            </a:r>
          </a:p>
          <a:p>
            <a:endParaRPr lang="en-US" sz="756" dirty="0"/>
          </a:p>
        </p:txBody>
      </p:sp>
      <p:pic>
        <p:nvPicPr>
          <p:cNvPr id="9" name="Picture 8">
            <a:extLst>
              <a:ext uri="{FF2B5EF4-FFF2-40B4-BE49-F238E27FC236}">
                <a16:creationId xmlns:a16="http://schemas.microsoft.com/office/drawing/2014/main" id="{5E060D3A-D765-6843-A74B-B043F02DF39E}"/>
              </a:ext>
            </a:extLst>
          </p:cNvPr>
          <p:cNvPicPr>
            <a:picLocks noChangeAspect="1"/>
          </p:cNvPicPr>
          <p:nvPr/>
        </p:nvPicPr>
        <p:blipFill>
          <a:blip r:embed="rId2"/>
          <a:stretch>
            <a:fillRect/>
          </a:stretch>
        </p:blipFill>
        <p:spPr>
          <a:xfrm>
            <a:off x="0" y="1586123"/>
            <a:ext cx="2036128" cy="1032470"/>
          </a:xfrm>
          <a:prstGeom prst="rect">
            <a:avLst/>
          </a:prstGeom>
        </p:spPr>
      </p:pic>
      <p:sp>
        <p:nvSpPr>
          <p:cNvPr id="5" name="Footer Placeholder 4">
            <a:extLst>
              <a:ext uri="{FF2B5EF4-FFF2-40B4-BE49-F238E27FC236}">
                <a16:creationId xmlns:a16="http://schemas.microsoft.com/office/drawing/2014/main" id="{12A41EDB-57A3-5E36-802B-8C6706084603}"/>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814295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B4C-C513-174A-B9D6-2D8DCAAA8AB5}"/>
              </a:ext>
            </a:extLst>
          </p:cNvPr>
          <p:cNvSpPr>
            <a:spLocks noGrp="1"/>
          </p:cNvSpPr>
          <p:nvPr>
            <p:ph type="title"/>
          </p:nvPr>
        </p:nvSpPr>
        <p:spPr>
          <a:xfrm>
            <a:off x="64029" y="289719"/>
            <a:ext cx="3803066" cy="676308"/>
          </a:xfrm>
        </p:spPr>
        <p:txBody>
          <a:bodyPr>
            <a:normAutofit/>
          </a:bodyPr>
          <a:lstStyle/>
          <a:p>
            <a:r>
              <a:rPr lang="en-US" b="1" dirty="0"/>
              <a:t>Types of Gradient Descent</a:t>
            </a:r>
            <a:endParaRPr lang="en-US" dirty="0"/>
          </a:p>
        </p:txBody>
      </p:sp>
      <p:sp>
        <p:nvSpPr>
          <p:cNvPr id="3" name="Content Placeholder 2">
            <a:extLst>
              <a:ext uri="{FF2B5EF4-FFF2-40B4-BE49-F238E27FC236}">
                <a16:creationId xmlns:a16="http://schemas.microsoft.com/office/drawing/2014/main" id="{29CC1044-A375-0B44-8D82-F16A46ED4AC6}"/>
              </a:ext>
            </a:extLst>
          </p:cNvPr>
          <p:cNvSpPr>
            <a:spLocks noGrp="1"/>
          </p:cNvSpPr>
          <p:nvPr>
            <p:ph idx="1"/>
          </p:nvPr>
        </p:nvSpPr>
        <p:spPr>
          <a:xfrm>
            <a:off x="64029" y="739775"/>
            <a:ext cx="4343400" cy="2590800"/>
          </a:xfrm>
        </p:spPr>
        <p:txBody>
          <a:bodyPr>
            <a:noAutofit/>
          </a:bodyPr>
          <a:lstStyle/>
          <a:p>
            <a:r>
              <a:rPr lang="en-US" sz="900" dirty="0"/>
              <a:t>There are three popular types of Gradient Descent that mainly differ in the amount of data they use:</a:t>
            </a:r>
          </a:p>
          <a:p>
            <a:pPr lvl="1"/>
            <a:r>
              <a:rPr lang="en-US" sz="900" b="1" dirty="0"/>
              <a:t>Batch Gradient Descent: </a:t>
            </a:r>
            <a:r>
              <a:rPr lang="en-US" sz="900" dirty="0"/>
              <a:t>calculates the error for each example within the training dataset, but only after all training examples have been evaluated, the model gets updated. This whole process is like a cycle and is called a training epoch.  It requires that the entire training dataset is in memory and available to the algorithm.</a:t>
            </a:r>
          </a:p>
          <a:p>
            <a:pPr lvl="1"/>
            <a:endParaRPr lang="en-US" sz="900" dirty="0"/>
          </a:p>
          <a:p>
            <a:pPr lvl="1"/>
            <a:r>
              <a:rPr lang="en-US" sz="900" b="1" dirty="0"/>
              <a:t>Stochastic Gradient Descent (SGD):</a:t>
            </a:r>
            <a:r>
              <a:rPr lang="en-US" sz="900" dirty="0"/>
              <a:t> just picks a random instance in the training set at every step and computes the gradients based only on that single instance. So once the algorithm stops, the final parameter values are good, but not optimal.</a:t>
            </a:r>
          </a:p>
          <a:p>
            <a:pPr lvl="1"/>
            <a:endParaRPr lang="en-US" sz="900" dirty="0"/>
          </a:p>
          <a:p>
            <a:pPr lvl="1"/>
            <a:r>
              <a:rPr lang="en-US" sz="900" b="1" dirty="0"/>
              <a:t>Mini Batch Gradient Descent: </a:t>
            </a:r>
            <a:r>
              <a:rPr lang="en-US" sz="900" dirty="0"/>
              <a:t>it’s a combination of the concepts of SGD and Batch Gradient Descent. It simply splits the training dataset into small batches and performs an update for each of these batches. Therefore, it creates a balance between the robustness of stochastic gradient descent and the efficiency of batch gradient descent.</a:t>
            </a:r>
            <a:br>
              <a:rPr lang="en-US" sz="900" dirty="0"/>
            </a:br>
            <a:endParaRPr lang="en-US" sz="900" dirty="0"/>
          </a:p>
        </p:txBody>
      </p:sp>
      <p:sp>
        <p:nvSpPr>
          <p:cNvPr id="5" name="Footer Placeholder 4">
            <a:extLst>
              <a:ext uri="{FF2B5EF4-FFF2-40B4-BE49-F238E27FC236}">
                <a16:creationId xmlns:a16="http://schemas.microsoft.com/office/drawing/2014/main" id="{D2DE86C3-BB1F-D079-4B38-77225DD368FE}"/>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646101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B4C-C513-174A-B9D6-2D8DCAAA8AB5}"/>
              </a:ext>
            </a:extLst>
          </p:cNvPr>
          <p:cNvSpPr>
            <a:spLocks noGrp="1"/>
          </p:cNvSpPr>
          <p:nvPr>
            <p:ph type="title"/>
          </p:nvPr>
        </p:nvSpPr>
        <p:spPr>
          <a:xfrm>
            <a:off x="327316" y="282575"/>
            <a:ext cx="3803066" cy="676308"/>
          </a:xfrm>
        </p:spPr>
        <p:txBody>
          <a:bodyPr>
            <a:normAutofit/>
          </a:bodyPr>
          <a:lstStyle/>
          <a:p>
            <a:r>
              <a:rPr lang="en-US" b="1" dirty="0"/>
              <a:t>Batch Gradient Descent</a:t>
            </a:r>
            <a:endParaRPr lang="en-US" dirty="0"/>
          </a:p>
        </p:txBody>
      </p:sp>
      <p:sp>
        <p:nvSpPr>
          <p:cNvPr id="3" name="Content Placeholder 2">
            <a:extLst>
              <a:ext uri="{FF2B5EF4-FFF2-40B4-BE49-F238E27FC236}">
                <a16:creationId xmlns:a16="http://schemas.microsoft.com/office/drawing/2014/main" id="{29CC1044-A375-0B44-8D82-F16A46ED4AC6}"/>
              </a:ext>
            </a:extLst>
          </p:cNvPr>
          <p:cNvSpPr>
            <a:spLocks noGrp="1"/>
          </p:cNvSpPr>
          <p:nvPr>
            <p:ph idx="1"/>
          </p:nvPr>
        </p:nvSpPr>
        <p:spPr>
          <a:xfrm>
            <a:off x="247648" y="622567"/>
            <a:ext cx="3962401" cy="2590800"/>
          </a:xfrm>
        </p:spPr>
        <p:txBody>
          <a:bodyPr>
            <a:noAutofit/>
          </a:bodyPr>
          <a:lstStyle/>
          <a:p>
            <a:r>
              <a:rPr lang="en-US" sz="1200" b="0" i="0" u="none" strike="noStrike" dirty="0">
                <a:solidFill>
                  <a:srgbClr val="242424"/>
                </a:solidFill>
                <a:effectLst/>
                <a:latin typeface="source-serif-pro"/>
              </a:rPr>
              <a:t>In Batch Gradient Descent, all the training data is taken into consideration to take a single step. </a:t>
            </a:r>
            <a:r>
              <a:rPr lang="en-US" sz="1200" dirty="0"/>
              <a:t>We take the average of the gradients of all the training examples and then use that mean gradient to update our parameters. So that’s just one step of gradient descent in one </a:t>
            </a:r>
            <a:r>
              <a:rPr lang="en-US" sz="1200" dirty="0">
                <a:solidFill>
                  <a:srgbClr val="FF0000"/>
                </a:solidFill>
              </a:rPr>
              <a:t>epoch</a:t>
            </a:r>
            <a:r>
              <a:rPr lang="en-US" sz="1200" dirty="0"/>
              <a:t>.</a:t>
            </a:r>
          </a:p>
          <a:p>
            <a:endParaRPr lang="en-US" sz="1200" dirty="0"/>
          </a:p>
          <a:p>
            <a:r>
              <a:rPr lang="en-US" sz="1200" dirty="0"/>
              <a:t>Epoch: each iteration over training set</a:t>
            </a:r>
          </a:p>
          <a:p>
            <a:endParaRPr lang="en-US" sz="1200" dirty="0"/>
          </a:p>
          <a:p>
            <a:endParaRPr lang="en-US" sz="900" dirty="0"/>
          </a:p>
        </p:txBody>
      </p:sp>
      <p:sp>
        <p:nvSpPr>
          <p:cNvPr id="5" name="Footer Placeholder 4">
            <a:extLst>
              <a:ext uri="{FF2B5EF4-FFF2-40B4-BE49-F238E27FC236}">
                <a16:creationId xmlns:a16="http://schemas.microsoft.com/office/drawing/2014/main" id="{7D80DDDB-A223-9EBA-08CB-57ECFAE985D9}"/>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61731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4B84-4599-A549-835B-ED45275D16BA}"/>
              </a:ext>
            </a:extLst>
          </p:cNvPr>
          <p:cNvSpPr>
            <a:spLocks noGrp="1"/>
          </p:cNvSpPr>
          <p:nvPr>
            <p:ph type="title"/>
          </p:nvPr>
        </p:nvSpPr>
        <p:spPr>
          <a:xfrm>
            <a:off x="70104" y="262753"/>
            <a:ext cx="3803066" cy="215444"/>
          </a:xfrm>
        </p:spPr>
        <p:txBody>
          <a:bodyPr/>
          <a:lstStyle/>
          <a:p>
            <a:r>
              <a:rPr lang="en-US" dirty="0"/>
              <a:t>Example!</a:t>
            </a:r>
          </a:p>
        </p:txBody>
      </p:sp>
      <p:sp>
        <p:nvSpPr>
          <p:cNvPr id="3" name="Content Placeholder 2">
            <a:extLst>
              <a:ext uri="{FF2B5EF4-FFF2-40B4-BE49-F238E27FC236}">
                <a16:creationId xmlns:a16="http://schemas.microsoft.com/office/drawing/2014/main" id="{A42D7ADD-4986-B747-AE41-C3302D3FFD05}"/>
              </a:ext>
            </a:extLst>
          </p:cNvPr>
          <p:cNvSpPr>
            <a:spLocks noGrp="1"/>
          </p:cNvSpPr>
          <p:nvPr>
            <p:ph idx="1"/>
          </p:nvPr>
        </p:nvSpPr>
        <p:spPr>
          <a:xfrm>
            <a:off x="367931" y="856397"/>
            <a:ext cx="3874236" cy="169277"/>
          </a:xfrm>
        </p:spPr>
        <p:txBody>
          <a:bodyPr/>
          <a:lstStyle/>
          <a:p>
            <a:endParaRPr lang="en-US" dirty="0"/>
          </a:p>
        </p:txBody>
      </p:sp>
      <p:pic>
        <p:nvPicPr>
          <p:cNvPr id="7" name="Picture 6">
            <a:extLst>
              <a:ext uri="{FF2B5EF4-FFF2-40B4-BE49-F238E27FC236}">
                <a16:creationId xmlns:a16="http://schemas.microsoft.com/office/drawing/2014/main" id="{98264CAD-3F16-9D4D-9148-E79CFE9FE215}"/>
              </a:ext>
            </a:extLst>
          </p:cNvPr>
          <p:cNvPicPr>
            <a:picLocks noChangeAspect="1"/>
          </p:cNvPicPr>
          <p:nvPr/>
        </p:nvPicPr>
        <p:blipFill>
          <a:blip r:embed="rId2"/>
          <a:stretch>
            <a:fillRect/>
          </a:stretch>
        </p:blipFill>
        <p:spPr>
          <a:xfrm>
            <a:off x="247650" y="732670"/>
            <a:ext cx="3803066" cy="961807"/>
          </a:xfrm>
          <a:prstGeom prst="rect">
            <a:avLst/>
          </a:prstGeom>
        </p:spPr>
      </p:pic>
      <p:pic>
        <p:nvPicPr>
          <p:cNvPr id="8" name="Picture 7">
            <a:extLst>
              <a:ext uri="{FF2B5EF4-FFF2-40B4-BE49-F238E27FC236}">
                <a16:creationId xmlns:a16="http://schemas.microsoft.com/office/drawing/2014/main" id="{BA327734-83B6-934E-BF18-A0EAFB0E4334}"/>
              </a:ext>
            </a:extLst>
          </p:cNvPr>
          <p:cNvPicPr>
            <a:picLocks noChangeAspect="1"/>
          </p:cNvPicPr>
          <p:nvPr/>
        </p:nvPicPr>
        <p:blipFill>
          <a:blip r:embed="rId3"/>
          <a:stretch>
            <a:fillRect/>
          </a:stretch>
        </p:blipFill>
        <p:spPr>
          <a:xfrm>
            <a:off x="982486" y="1818204"/>
            <a:ext cx="2645128" cy="1487206"/>
          </a:xfrm>
          <a:prstGeom prst="rect">
            <a:avLst/>
          </a:prstGeom>
        </p:spPr>
      </p:pic>
      <p:sp>
        <p:nvSpPr>
          <p:cNvPr id="5" name="Footer Placeholder 4">
            <a:extLst>
              <a:ext uri="{FF2B5EF4-FFF2-40B4-BE49-F238E27FC236}">
                <a16:creationId xmlns:a16="http://schemas.microsoft.com/office/drawing/2014/main" id="{8D1D4927-8F0B-81DE-D826-DC089ECE531D}"/>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010344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FCF6-9E17-3443-BA04-632CE8CF1D72}"/>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BA922D4E-AEDF-A744-B128-B189F0B1C378}"/>
              </a:ext>
            </a:extLst>
          </p:cNvPr>
          <p:cNvSpPr>
            <a:spLocks noGrp="1"/>
          </p:cNvSpPr>
          <p:nvPr>
            <p:ph idx="1"/>
          </p:nvPr>
        </p:nvSpPr>
        <p:spPr>
          <a:xfrm>
            <a:off x="2879348" y="776325"/>
            <a:ext cx="1660136" cy="2250641"/>
          </a:xfrm>
        </p:spPr>
        <p:txBody>
          <a:bodyPr>
            <a:normAutofit fontScale="70000" lnSpcReduction="20000"/>
          </a:bodyPr>
          <a:lstStyle/>
          <a:p>
            <a:r>
              <a:rPr lang="en-US" b="1" u="sng" dirty="0"/>
              <a:t>Step 1:</a:t>
            </a:r>
            <a:r>
              <a:rPr lang="en-US" b="1" dirty="0"/>
              <a:t> Initialize the weights(a &amp; b) with random values and calculate Error</a:t>
            </a:r>
          </a:p>
          <a:p>
            <a:r>
              <a:rPr lang="en-US" b="1" dirty="0"/>
              <a:t> </a:t>
            </a:r>
          </a:p>
          <a:p>
            <a:r>
              <a:rPr lang="en-US" b="1" u="sng" dirty="0"/>
              <a:t>Step 2:</a:t>
            </a:r>
            <a:r>
              <a:rPr lang="en-US" b="1" dirty="0"/>
              <a:t> Calculate the gradient i.e. change in error when the weights (a &amp; b) are changed by a very small value from their original randomly initialized value. This helps us move the values of a &amp; b in the direction in which error is minimized.</a:t>
            </a:r>
          </a:p>
          <a:p>
            <a:endParaRPr lang="en-US" dirty="0"/>
          </a:p>
          <a:p>
            <a:r>
              <a:rPr lang="en-US" b="1" u="sng" dirty="0"/>
              <a:t>Step 3:</a:t>
            </a:r>
            <a:r>
              <a:rPr lang="en-US" b="1" dirty="0"/>
              <a:t> Adjust the weights with the gradients to reach the optimal values where error is minimized</a:t>
            </a:r>
          </a:p>
          <a:p>
            <a:endParaRPr lang="en-US" dirty="0"/>
          </a:p>
          <a:p>
            <a:r>
              <a:rPr lang="en-US" b="1" u="sng" dirty="0"/>
              <a:t>Step 4:</a:t>
            </a:r>
            <a:r>
              <a:rPr lang="en-US" b="1" dirty="0"/>
              <a:t> Use the new weights for prediction and to calculate the new error</a:t>
            </a:r>
          </a:p>
          <a:p>
            <a:endParaRPr lang="en-US" dirty="0"/>
          </a:p>
          <a:p>
            <a:r>
              <a:rPr lang="en-US" b="1" u="sng" dirty="0"/>
              <a:t>Step 5:</a:t>
            </a:r>
            <a:r>
              <a:rPr lang="en-US" b="1" dirty="0"/>
              <a:t> Repeat steps 2 and 3 till further adjustments to weights doesn’t significantly reduce the Error</a:t>
            </a:r>
            <a:endParaRPr lang="en-US" dirty="0"/>
          </a:p>
          <a:p>
            <a:endParaRPr lang="en-US" dirty="0"/>
          </a:p>
        </p:txBody>
      </p:sp>
      <p:pic>
        <p:nvPicPr>
          <p:cNvPr id="7" name="Picture 6">
            <a:extLst>
              <a:ext uri="{FF2B5EF4-FFF2-40B4-BE49-F238E27FC236}">
                <a16:creationId xmlns:a16="http://schemas.microsoft.com/office/drawing/2014/main" id="{B255BD21-474E-BB49-9C59-052ABDAB48FA}"/>
              </a:ext>
            </a:extLst>
          </p:cNvPr>
          <p:cNvPicPr>
            <a:picLocks noChangeAspect="1"/>
          </p:cNvPicPr>
          <p:nvPr/>
        </p:nvPicPr>
        <p:blipFill>
          <a:blip r:embed="rId3"/>
          <a:stretch>
            <a:fillRect/>
          </a:stretch>
        </p:blipFill>
        <p:spPr>
          <a:xfrm>
            <a:off x="39614" y="433784"/>
            <a:ext cx="2843721" cy="1607482"/>
          </a:xfrm>
          <a:prstGeom prst="rect">
            <a:avLst/>
          </a:prstGeom>
        </p:spPr>
      </p:pic>
      <p:sp>
        <p:nvSpPr>
          <p:cNvPr id="8" name="Rectangle 7">
            <a:extLst>
              <a:ext uri="{FF2B5EF4-FFF2-40B4-BE49-F238E27FC236}">
                <a16:creationId xmlns:a16="http://schemas.microsoft.com/office/drawing/2014/main" id="{AB6EDA75-2132-104B-83EF-C117D8F4BEB6}"/>
              </a:ext>
            </a:extLst>
          </p:cNvPr>
          <p:cNvSpPr/>
          <p:nvPr/>
        </p:nvSpPr>
        <p:spPr>
          <a:xfrm>
            <a:off x="118854" y="2292227"/>
            <a:ext cx="2567852" cy="324961"/>
          </a:xfrm>
          <a:prstGeom prst="rect">
            <a:avLst/>
          </a:prstGeom>
        </p:spPr>
        <p:txBody>
          <a:bodyPr wrap="square">
            <a:spAutoFit/>
          </a:bodyPr>
          <a:lstStyle/>
          <a:p>
            <a:r>
              <a:rPr lang="en-US" sz="756" dirty="0">
                <a:solidFill>
                  <a:srgbClr val="111111"/>
                </a:solidFill>
                <a:latin typeface="Open Sans"/>
              </a:rPr>
              <a:t>our objective is to find optimal </a:t>
            </a:r>
            <a:r>
              <a:rPr lang="en-US" sz="756" b="1" dirty="0">
                <a:solidFill>
                  <a:srgbClr val="111111"/>
                </a:solidFill>
                <a:latin typeface="Open Sans"/>
              </a:rPr>
              <a:t>a, b</a:t>
            </a:r>
            <a:r>
              <a:rPr lang="en-US" sz="756" dirty="0">
                <a:solidFill>
                  <a:srgbClr val="111111"/>
                </a:solidFill>
                <a:latin typeface="Open Sans"/>
              </a:rPr>
              <a:t> that minimizes the error between actual and predicted values </a:t>
            </a:r>
            <a:endParaRPr lang="en-US" sz="756" dirty="0"/>
          </a:p>
        </p:txBody>
      </p:sp>
      <p:sp>
        <p:nvSpPr>
          <p:cNvPr id="5" name="Footer Placeholder 4">
            <a:extLst>
              <a:ext uri="{FF2B5EF4-FFF2-40B4-BE49-F238E27FC236}">
                <a16:creationId xmlns:a16="http://schemas.microsoft.com/office/drawing/2014/main" id="{BBB68AE7-867F-4C2F-EE0F-6C3F90FAD471}"/>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08488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FC2BF-C4BB-0E43-AB56-432EA8C37D98}"/>
              </a:ext>
            </a:extLst>
          </p:cNvPr>
          <p:cNvSpPr>
            <a:spLocks noGrp="1"/>
          </p:cNvSpPr>
          <p:nvPr>
            <p:ph idx="1"/>
          </p:nvPr>
        </p:nvSpPr>
        <p:spPr>
          <a:xfrm>
            <a:off x="128058" y="513821"/>
            <a:ext cx="4225925" cy="1354217"/>
          </a:xfrm>
        </p:spPr>
        <p:txBody>
          <a:bodyPr/>
          <a:lstStyle/>
          <a:p>
            <a:r>
              <a:rPr lang="en-US" i="1" dirty="0"/>
              <a:t>The most suitable values of ‘</a:t>
            </a:r>
            <a:r>
              <a:rPr lang="en-US" i="1" dirty="0">
                <a:solidFill>
                  <a:srgbClr val="FF0000"/>
                </a:solidFill>
              </a:rPr>
              <a:t>m</a:t>
            </a:r>
            <a:r>
              <a:rPr lang="en-US" i="1" dirty="0"/>
              <a:t>’ and ‘</a:t>
            </a:r>
            <a:r>
              <a:rPr lang="en-US" i="1" dirty="0">
                <a:solidFill>
                  <a:srgbClr val="FF0000"/>
                </a:solidFill>
              </a:rPr>
              <a:t>c</a:t>
            </a:r>
            <a:r>
              <a:rPr lang="en-US" i="1" dirty="0"/>
              <a:t>’ are the ones that produce the </a:t>
            </a:r>
            <a:r>
              <a:rPr lang="en-US" i="1" dirty="0">
                <a:solidFill>
                  <a:srgbClr val="FF0000"/>
                </a:solidFill>
              </a:rPr>
              <a:t>least error </a:t>
            </a:r>
            <a:r>
              <a:rPr lang="en-US" i="1" dirty="0"/>
              <a:t>across all given X and Y.</a:t>
            </a:r>
          </a:p>
          <a:p>
            <a:r>
              <a:rPr lang="en-US" dirty="0"/>
              <a:t>Take the sum of the absolute difference of Y` and Y for all seen X. The values with the least sum are the most suitable values.</a:t>
            </a:r>
          </a:p>
          <a:p>
            <a:r>
              <a:rPr lang="en-US" dirty="0"/>
              <a:t>There are infinite values of ‘m’ and infinite values of ‘c’. Which one to choose!! </a:t>
            </a:r>
          </a:p>
          <a:p>
            <a:br>
              <a:rPr lang="en-US" dirty="0"/>
            </a:br>
            <a:endParaRPr lang="en-US" dirty="0"/>
          </a:p>
        </p:txBody>
      </p:sp>
      <p:pic>
        <p:nvPicPr>
          <p:cNvPr id="2" name="Picture 1">
            <a:extLst>
              <a:ext uri="{FF2B5EF4-FFF2-40B4-BE49-F238E27FC236}">
                <a16:creationId xmlns:a16="http://schemas.microsoft.com/office/drawing/2014/main" id="{840B6FB8-0BA5-8A49-AB49-F98F78C55821}"/>
              </a:ext>
            </a:extLst>
          </p:cNvPr>
          <p:cNvPicPr>
            <a:picLocks noChangeAspect="1"/>
          </p:cNvPicPr>
          <p:nvPr/>
        </p:nvPicPr>
        <p:blipFill>
          <a:blip r:embed="rId2"/>
          <a:stretch>
            <a:fillRect/>
          </a:stretch>
        </p:blipFill>
        <p:spPr>
          <a:xfrm>
            <a:off x="35350" y="1768401"/>
            <a:ext cx="2392423" cy="1545198"/>
          </a:xfrm>
          <a:prstGeom prst="rect">
            <a:avLst/>
          </a:prstGeom>
        </p:spPr>
      </p:pic>
      <p:pic>
        <p:nvPicPr>
          <p:cNvPr id="7" name="Picture 6">
            <a:extLst>
              <a:ext uri="{FF2B5EF4-FFF2-40B4-BE49-F238E27FC236}">
                <a16:creationId xmlns:a16="http://schemas.microsoft.com/office/drawing/2014/main" id="{747A3AB0-D136-764F-A464-177360D4642B}"/>
              </a:ext>
            </a:extLst>
          </p:cNvPr>
          <p:cNvPicPr>
            <a:picLocks noChangeAspect="1"/>
          </p:cNvPicPr>
          <p:nvPr/>
        </p:nvPicPr>
        <p:blipFill>
          <a:blip r:embed="rId3"/>
          <a:stretch>
            <a:fillRect/>
          </a:stretch>
        </p:blipFill>
        <p:spPr>
          <a:xfrm>
            <a:off x="2425650" y="1940531"/>
            <a:ext cx="2182327" cy="1376627"/>
          </a:xfrm>
          <a:prstGeom prst="rect">
            <a:avLst/>
          </a:prstGeom>
        </p:spPr>
      </p:pic>
      <p:sp>
        <p:nvSpPr>
          <p:cNvPr id="5" name="Footer Placeholder 4">
            <a:extLst>
              <a:ext uri="{FF2B5EF4-FFF2-40B4-BE49-F238E27FC236}">
                <a16:creationId xmlns:a16="http://schemas.microsoft.com/office/drawing/2014/main" id="{7B71B70B-277F-D36D-F882-3F17E7F06D86}"/>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584851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CE54-B3CE-AD4B-8890-E919FA8CDFDC}"/>
              </a:ext>
            </a:extLst>
          </p:cNvPr>
          <p:cNvSpPr>
            <a:spLocks noGrp="1"/>
          </p:cNvSpPr>
          <p:nvPr>
            <p:ph type="title"/>
          </p:nvPr>
        </p:nvSpPr>
        <p:spPr>
          <a:xfrm>
            <a:off x="1754149" y="211465"/>
            <a:ext cx="1101801" cy="215444"/>
          </a:xfrm>
        </p:spPr>
        <p:txBody>
          <a:bodyPr/>
          <a:lstStyle/>
          <a:p>
            <a:pPr rtl="0"/>
            <a:r>
              <a:rPr lang="en-US" dirty="0"/>
              <a:t>continue</a:t>
            </a:r>
          </a:p>
        </p:txBody>
      </p:sp>
      <p:sp>
        <p:nvSpPr>
          <p:cNvPr id="3" name="Content Placeholder 2">
            <a:extLst>
              <a:ext uri="{FF2B5EF4-FFF2-40B4-BE49-F238E27FC236}">
                <a16:creationId xmlns:a16="http://schemas.microsoft.com/office/drawing/2014/main" id="{42E56974-6772-2E4E-B648-8540598A613F}"/>
              </a:ext>
            </a:extLst>
          </p:cNvPr>
          <p:cNvSpPr>
            <a:spLocks noGrp="1"/>
          </p:cNvSpPr>
          <p:nvPr>
            <p:ph idx="1"/>
          </p:nvPr>
        </p:nvSpPr>
        <p:spPr>
          <a:xfrm>
            <a:off x="118855" y="1637817"/>
            <a:ext cx="1195595" cy="169277"/>
          </a:xfrm>
        </p:spPr>
        <p:txBody>
          <a:bodyPr/>
          <a:lstStyle/>
          <a:p>
            <a:r>
              <a:rPr lang="en-US" dirty="0"/>
              <a:t>Standardize the data</a:t>
            </a:r>
          </a:p>
        </p:txBody>
      </p:sp>
      <p:pic>
        <p:nvPicPr>
          <p:cNvPr id="7" name="Picture 6">
            <a:extLst>
              <a:ext uri="{FF2B5EF4-FFF2-40B4-BE49-F238E27FC236}">
                <a16:creationId xmlns:a16="http://schemas.microsoft.com/office/drawing/2014/main" id="{1F2A7A85-3112-5E44-9BD9-346B715726EF}"/>
              </a:ext>
            </a:extLst>
          </p:cNvPr>
          <p:cNvPicPr>
            <a:picLocks noChangeAspect="1"/>
          </p:cNvPicPr>
          <p:nvPr/>
        </p:nvPicPr>
        <p:blipFill rotWithShape="1">
          <a:blip r:embed="rId3"/>
          <a:srcRect r="52019"/>
          <a:stretch/>
        </p:blipFill>
        <p:spPr>
          <a:xfrm>
            <a:off x="0" y="418294"/>
            <a:ext cx="1144968" cy="1219523"/>
          </a:xfrm>
          <a:prstGeom prst="rect">
            <a:avLst/>
          </a:prstGeom>
        </p:spPr>
      </p:pic>
      <p:pic>
        <p:nvPicPr>
          <p:cNvPr id="8" name="Picture 7">
            <a:extLst>
              <a:ext uri="{FF2B5EF4-FFF2-40B4-BE49-F238E27FC236}">
                <a16:creationId xmlns:a16="http://schemas.microsoft.com/office/drawing/2014/main" id="{AE49DE83-FE42-8C4C-B39C-53996B71DBF9}"/>
              </a:ext>
            </a:extLst>
          </p:cNvPr>
          <p:cNvPicPr>
            <a:picLocks noChangeAspect="1"/>
          </p:cNvPicPr>
          <p:nvPr/>
        </p:nvPicPr>
        <p:blipFill>
          <a:blip r:embed="rId4"/>
          <a:stretch>
            <a:fillRect/>
          </a:stretch>
        </p:blipFill>
        <p:spPr>
          <a:xfrm>
            <a:off x="1307044" y="845242"/>
            <a:ext cx="3303056" cy="1770265"/>
          </a:xfrm>
          <a:prstGeom prst="rect">
            <a:avLst/>
          </a:prstGeom>
        </p:spPr>
      </p:pic>
      <p:pic>
        <p:nvPicPr>
          <p:cNvPr id="9" name="Picture 8">
            <a:extLst>
              <a:ext uri="{FF2B5EF4-FFF2-40B4-BE49-F238E27FC236}">
                <a16:creationId xmlns:a16="http://schemas.microsoft.com/office/drawing/2014/main" id="{14DFFCB1-8CCE-DB4A-9493-C6705EBD78AA}"/>
              </a:ext>
            </a:extLst>
          </p:cNvPr>
          <p:cNvPicPr>
            <a:picLocks noChangeAspect="1"/>
          </p:cNvPicPr>
          <p:nvPr/>
        </p:nvPicPr>
        <p:blipFill rotWithShape="1">
          <a:blip r:embed="rId3"/>
          <a:srcRect l="60333" t="10529"/>
          <a:stretch/>
        </p:blipFill>
        <p:spPr>
          <a:xfrm>
            <a:off x="60499" y="1822934"/>
            <a:ext cx="946582" cy="1091120"/>
          </a:xfrm>
          <a:prstGeom prst="rect">
            <a:avLst/>
          </a:prstGeom>
        </p:spPr>
      </p:pic>
      <p:sp>
        <p:nvSpPr>
          <p:cNvPr id="5" name="Footer Placeholder 4">
            <a:extLst>
              <a:ext uri="{FF2B5EF4-FFF2-40B4-BE49-F238E27FC236}">
                <a16:creationId xmlns:a16="http://schemas.microsoft.com/office/drawing/2014/main" id="{DB0F7239-D92B-7489-6562-6D730D8B5C9A}"/>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631258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F21E-C5B5-9B44-94A6-E03425BA28B6}"/>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514D1530-D4B4-894D-9796-8601E55EDD7A}"/>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4E7C290B-5CB8-D241-8B47-FF224B415B90}"/>
              </a:ext>
            </a:extLst>
          </p:cNvPr>
          <p:cNvPicPr>
            <a:picLocks noChangeAspect="1"/>
          </p:cNvPicPr>
          <p:nvPr/>
        </p:nvPicPr>
        <p:blipFill>
          <a:blip r:embed="rId2"/>
          <a:stretch>
            <a:fillRect/>
          </a:stretch>
        </p:blipFill>
        <p:spPr>
          <a:xfrm>
            <a:off x="171449" y="592256"/>
            <a:ext cx="4310665" cy="2657029"/>
          </a:xfrm>
          <a:prstGeom prst="rect">
            <a:avLst/>
          </a:prstGeom>
        </p:spPr>
      </p:pic>
      <p:sp>
        <p:nvSpPr>
          <p:cNvPr id="5" name="TextBox 4">
            <a:extLst>
              <a:ext uri="{FF2B5EF4-FFF2-40B4-BE49-F238E27FC236}">
                <a16:creationId xmlns:a16="http://schemas.microsoft.com/office/drawing/2014/main" id="{897CBAB5-5D3E-E43F-0B94-493B157977B3}"/>
              </a:ext>
            </a:extLst>
          </p:cNvPr>
          <p:cNvSpPr txBox="1"/>
          <p:nvPr/>
        </p:nvSpPr>
        <p:spPr>
          <a:xfrm>
            <a:off x="2762250" y="810230"/>
            <a:ext cx="1676399"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JO" sz="1100" dirty="0">
                <a:solidFill>
                  <a:srgbClr val="FF0000"/>
                </a:solidFill>
              </a:rPr>
              <a:t>rememebr</a:t>
            </a:r>
          </a:p>
          <a:p>
            <a:r>
              <a:rPr lang="en-JO" sz="1100" dirty="0"/>
              <a:t>( m – k)</a:t>
            </a:r>
            <a:r>
              <a:rPr lang="en-JO" sz="1100" baseline="30000" dirty="0"/>
              <a:t>2</a:t>
            </a:r>
            <a:r>
              <a:rPr lang="en-JO" sz="1100" dirty="0"/>
              <a:t> = m</a:t>
            </a:r>
            <a:r>
              <a:rPr lang="en-JO" sz="1100" baseline="30000" dirty="0"/>
              <a:t>2</a:t>
            </a:r>
            <a:r>
              <a:rPr lang="en-JO" sz="1100" dirty="0"/>
              <a:t> -2mk + k</a:t>
            </a:r>
            <a:r>
              <a:rPr lang="en-JO" sz="1100" baseline="30000" dirty="0"/>
              <a:t>2</a:t>
            </a:r>
          </a:p>
        </p:txBody>
      </p:sp>
      <p:sp>
        <p:nvSpPr>
          <p:cNvPr id="6" name="Footer Placeholder 5">
            <a:extLst>
              <a:ext uri="{FF2B5EF4-FFF2-40B4-BE49-F238E27FC236}">
                <a16:creationId xmlns:a16="http://schemas.microsoft.com/office/drawing/2014/main" id="{76281917-2298-931D-D565-2FA3F88450AB}"/>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321522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2B58-938B-F741-8095-73479A46A24C}"/>
              </a:ext>
            </a:extLst>
          </p:cNvPr>
          <p:cNvSpPr>
            <a:spLocks noGrp="1"/>
          </p:cNvSpPr>
          <p:nvPr>
            <p:ph type="title"/>
          </p:nvPr>
        </p:nvSpPr>
        <p:spPr>
          <a:xfrm>
            <a:off x="118855" y="464453"/>
            <a:ext cx="4305761" cy="209633"/>
          </a:xfrm>
        </p:spPr>
        <p:txBody>
          <a:bodyPr>
            <a:normAutofit/>
          </a:bodyPr>
          <a:lstStyle/>
          <a:p>
            <a:r>
              <a:rPr lang="en-US" sz="681" b="1" u="sng" dirty="0"/>
              <a:t>Step 3:</a:t>
            </a:r>
          </a:p>
        </p:txBody>
      </p:sp>
      <p:sp>
        <p:nvSpPr>
          <p:cNvPr id="3" name="Content Placeholder 2">
            <a:extLst>
              <a:ext uri="{FF2B5EF4-FFF2-40B4-BE49-F238E27FC236}">
                <a16:creationId xmlns:a16="http://schemas.microsoft.com/office/drawing/2014/main" id="{B77D55AD-DCF8-1A45-97F8-4694E42AD890}"/>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3DAD2FE6-E834-DB40-AB84-00994335C1A8}"/>
              </a:ext>
            </a:extLst>
          </p:cNvPr>
          <p:cNvPicPr>
            <a:picLocks noChangeAspect="1"/>
          </p:cNvPicPr>
          <p:nvPr/>
        </p:nvPicPr>
        <p:blipFill>
          <a:blip r:embed="rId2"/>
          <a:stretch>
            <a:fillRect/>
          </a:stretch>
        </p:blipFill>
        <p:spPr>
          <a:xfrm>
            <a:off x="91050" y="638758"/>
            <a:ext cx="3366525" cy="2017329"/>
          </a:xfrm>
          <a:prstGeom prst="rect">
            <a:avLst/>
          </a:prstGeom>
        </p:spPr>
      </p:pic>
      <p:pic>
        <p:nvPicPr>
          <p:cNvPr id="8" name="Picture 7">
            <a:extLst>
              <a:ext uri="{FF2B5EF4-FFF2-40B4-BE49-F238E27FC236}">
                <a16:creationId xmlns:a16="http://schemas.microsoft.com/office/drawing/2014/main" id="{145631D8-9389-7B48-BF59-F2D8B18D2042}"/>
              </a:ext>
            </a:extLst>
          </p:cNvPr>
          <p:cNvPicPr>
            <a:picLocks noChangeAspect="1"/>
          </p:cNvPicPr>
          <p:nvPr/>
        </p:nvPicPr>
        <p:blipFill>
          <a:blip r:embed="rId3"/>
          <a:stretch>
            <a:fillRect/>
          </a:stretch>
        </p:blipFill>
        <p:spPr>
          <a:xfrm>
            <a:off x="0" y="2767647"/>
            <a:ext cx="3654465" cy="273725"/>
          </a:xfrm>
          <a:prstGeom prst="rect">
            <a:avLst/>
          </a:prstGeom>
        </p:spPr>
      </p:pic>
      <p:sp>
        <p:nvSpPr>
          <p:cNvPr id="5" name="Footer Placeholder 4">
            <a:extLst>
              <a:ext uri="{FF2B5EF4-FFF2-40B4-BE49-F238E27FC236}">
                <a16:creationId xmlns:a16="http://schemas.microsoft.com/office/drawing/2014/main" id="{303D42D4-C758-2FDC-65FE-D80FB4279C9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883184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7ED1-1CBF-7B1F-BEC4-9A5A27657F3F}"/>
              </a:ext>
            </a:extLst>
          </p:cNvPr>
          <p:cNvSpPr>
            <a:spLocks noGrp="1"/>
          </p:cNvSpPr>
          <p:nvPr>
            <p:ph type="title"/>
          </p:nvPr>
        </p:nvSpPr>
        <p:spPr>
          <a:xfrm>
            <a:off x="1314451" y="211465"/>
            <a:ext cx="2286000" cy="646331"/>
          </a:xfrm>
        </p:spPr>
        <p:txBody>
          <a:bodyPr/>
          <a:lstStyle/>
          <a:p>
            <a:pPr rtl="0"/>
            <a:r>
              <a:rPr lang="en-JO" dirty="0"/>
              <a:t>Stochastic Gradient Descent</a:t>
            </a:r>
          </a:p>
        </p:txBody>
      </p:sp>
      <p:sp>
        <p:nvSpPr>
          <p:cNvPr id="3" name="Text Placeholder 2">
            <a:extLst>
              <a:ext uri="{FF2B5EF4-FFF2-40B4-BE49-F238E27FC236}">
                <a16:creationId xmlns:a16="http://schemas.microsoft.com/office/drawing/2014/main" id="{7D7E1FE4-2C1E-4004-8914-6573FCCE7AA0}"/>
              </a:ext>
            </a:extLst>
          </p:cNvPr>
          <p:cNvSpPr>
            <a:spLocks noGrp="1"/>
          </p:cNvSpPr>
          <p:nvPr>
            <p:ph type="body" idx="1"/>
          </p:nvPr>
        </p:nvSpPr>
        <p:spPr>
          <a:xfrm>
            <a:off x="247650" y="739775"/>
            <a:ext cx="4114799" cy="2246769"/>
          </a:xfrm>
        </p:spPr>
        <p:txBody>
          <a:bodyPr/>
          <a:lstStyle/>
          <a:p>
            <a:pPr algn="l"/>
            <a:r>
              <a:rPr lang="en-US" b="0" i="0" u="none" strike="noStrike" dirty="0">
                <a:solidFill>
                  <a:srgbClr val="242424"/>
                </a:solidFill>
                <a:effectLst/>
                <a:latin typeface="source-serif-pro"/>
              </a:rPr>
              <a:t>In Batch Gradient Descent we consider all the examples for every step. But what if our dataset is very huge? Suppose our dataset has 5 million examples. This is not an efficient way. To tackle this problem, we have </a:t>
            </a:r>
            <a:r>
              <a:rPr lang="en-US" b="1" i="0" u="none" strike="noStrike" dirty="0">
                <a:solidFill>
                  <a:srgbClr val="FF0000"/>
                </a:solidFill>
                <a:effectLst/>
                <a:latin typeface="source-serif-pro"/>
              </a:rPr>
              <a:t>Stochastic Gradient Descent</a:t>
            </a:r>
            <a:r>
              <a:rPr lang="en-US" b="0" i="0" u="none" strike="noStrike" dirty="0">
                <a:solidFill>
                  <a:srgbClr val="242424"/>
                </a:solidFill>
                <a:effectLst/>
                <a:latin typeface="source-serif-pro"/>
              </a:rPr>
              <a:t>. In Stochastic Gradient Descent (SGD), we consider just </a:t>
            </a:r>
            <a:r>
              <a:rPr lang="en-US" b="1" i="0" u="none" strike="noStrike" dirty="0">
                <a:solidFill>
                  <a:srgbClr val="242424"/>
                </a:solidFill>
                <a:effectLst/>
                <a:latin typeface="source-serif-pro"/>
              </a:rPr>
              <a:t>one example</a:t>
            </a:r>
            <a:r>
              <a:rPr lang="en-US" b="0" i="0" u="none" strike="noStrike" dirty="0">
                <a:solidFill>
                  <a:srgbClr val="242424"/>
                </a:solidFill>
                <a:effectLst/>
                <a:latin typeface="source-serif-pro"/>
              </a:rPr>
              <a:t> at a time to take a single step. We do the following steps in SGD:</a:t>
            </a:r>
          </a:p>
          <a:p>
            <a:pPr lvl="1" algn="l">
              <a:buFont typeface="+mj-lt"/>
              <a:buAutoNum type="arabicPeriod"/>
            </a:pPr>
            <a:r>
              <a:rPr lang="en-US" sz="1000" b="0" i="0" u="none" strike="noStrike" dirty="0">
                <a:solidFill>
                  <a:srgbClr val="242424"/>
                </a:solidFill>
                <a:effectLst/>
                <a:latin typeface="source-serif-pro"/>
              </a:rPr>
              <a:t>Initialize the parameters (weights) of your model. </a:t>
            </a:r>
          </a:p>
          <a:p>
            <a:pPr lvl="1" algn="l">
              <a:buFont typeface="+mj-lt"/>
              <a:buAutoNum type="arabicPeriod"/>
            </a:pPr>
            <a:r>
              <a:rPr lang="en-US" sz="1000" b="0" i="0" u="none" strike="noStrike" dirty="0">
                <a:solidFill>
                  <a:srgbClr val="242424"/>
                </a:solidFill>
                <a:effectLst/>
                <a:latin typeface="source-serif-pro"/>
              </a:rPr>
              <a:t>In each iteration of the training process, SGD randomly selects a single data point.</a:t>
            </a:r>
          </a:p>
          <a:p>
            <a:pPr lvl="1" algn="l">
              <a:buFont typeface="+mj-lt"/>
              <a:buAutoNum type="arabicPeriod"/>
            </a:pPr>
            <a:r>
              <a:rPr lang="en-US" sz="1000" b="0" i="0" u="none" strike="noStrike" dirty="0">
                <a:solidFill>
                  <a:srgbClr val="242424"/>
                </a:solidFill>
                <a:effectLst/>
                <a:latin typeface="source-serif-pro"/>
              </a:rPr>
              <a:t>Calculate the gradient of the loss function, but only for the randomly selected data point. </a:t>
            </a:r>
          </a:p>
          <a:p>
            <a:pPr lvl="1" algn="l">
              <a:buFont typeface="+mj-lt"/>
              <a:buAutoNum type="arabicPeriod"/>
            </a:pPr>
            <a:r>
              <a:rPr lang="en-US" sz="1000" b="0" i="0" u="none" strike="noStrike" dirty="0">
                <a:solidFill>
                  <a:srgbClr val="242424"/>
                </a:solidFill>
                <a:effectLst/>
                <a:latin typeface="source-serif-pro"/>
              </a:rPr>
              <a:t>Use the gradient we calculated in Step 3 to update the weights</a:t>
            </a:r>
          </a:p>
          <a:p>
            <a:pPr lvl="1" algn="l">
              <a:buFont typeface="+mj-lt"/>
              <a:buAutoNum type="arabicPeriod"/>
            </a:pPr>
            <a:r>
              <a:rPr lang="en-US" sz="1000" b="0" i="0" u="none" strike="noStrike" dirty="0">
                <a:solidFill>
                  <a:srgbClr val="242424"/>
                </a:solidFill>
                <a:effectLst/>
                <a:latin typeface="source-serif-pro"/>
              </a:rPr>
              <a:t>Repeat steps 2 to 4 for a set number of iterations or until the model performance stops improving.</a:t>
            </a:r>
            <a:endParaRPr lang="en-JO" sz="1000" dirty="0"/>
          </a:p>
        </p:txBody>
      </p:sp>
      <p:sp>
        <p:nvSpPr>
          <p:cNvPr id="4" name="Footer Placeholder 3">
            <a:extLst>
              <a:ext uri="{FF2B5EF4-FFF2-40B4-BE49-F238E27FC236}">
                <a16:creationId xmlns:a16="http://schemas.microsoft.com/office/drawing/2014/main" id="{D58FB02C-EA81-6518-E421-A6A7975EBFB4}"/>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895578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7ED1-1CBF-7B1F-BEC4-9A5A27657F3F}"/>
              </a:ext>
            </a:extLst>
          </p:cNvPr>
          <p:cNvSpPr>
            <a:spLocks noGrp="1"/>
          </p:cNvSpPr>
          <p:nvPr>
            <p:ph type="title"/>
          </p:nvPr>
        </p:nvSpPr>
        <p:spPr>
          <a:xfrm>
            <a:off x="1314451" y="211465"/>
            <a:ext cx="2286000" cy="646331"/>
          </a:xfrm>
        </p:spPr>
        <p:txBody>
          <a:bodyPr/>
          <a:lstStyle/>
          <a:p>
            <a:pPr rtl="0"/>
            <a:r>
              <a:rPr lang="en-JO" dirty="0"/>
              <a:t>Stochastic Gradient Descent</a:t>
            </a:r>
          </a:p>
        </p:txBody>
      </p:sp>
      <p:sp>
        <p:nvSpPr>
          <p:cNvPr id="3" name="Text Placeholder 2">
            <a:extLst>
              <a:ext uri="{FF2B5EF4-FFF2-40B4-BE49-F238E27FC236}">
                <a16:creationId xmlns:a16="http://schemas.microsoft.com/office/drawing/2014/main" id="{7D7E1FE4-2C1E-4004-8914-6573FCCE7AA0}"/>
              </a:ext>
            </a:extLst>
          </p:cNvPr>
          <p:cNvSpPr>
            <a:spLocks noGrp="1"/>
          </p:cNvSpPr>
          <p:nvPr>
            <p:ph type="body" idx="1"/>
          </p:nvPr>
        </p:nvSpPr>
        <p:spPr>
          <a:xfrm>
            <a:off x="247650" y="739775"/>
            <a:ext cx="4114799" cy="2308324"/>
          </a:xfrm>
        </p:spPr>
        <p:txBody>
          <a:bodyPr/>
          <a:lstStyle/>
          <a:p>
            <a:pPr algn="l"/>
            <a:r>
              <a:rPr lang="en-US" sz="1400" b="0" i="0" u="none" strike="noStrike" dirty="0">
                <a:solidFill>
                  <a:srgbClr val="383838"/>
                </a:solidFill>
                <a:effectLst/>
                <a:latin typeface="Inter"/>
              </a:rPr>
              <a:t>Each time the parameter is updated, it is known as an Iteration. </a:t>
            </a:r>
          </a:p>
          <a:p>
            <a:pPr algn="l"/>
            <a:br>
              <a:rPr lang="en-US" sz="1400" b="0" i="0" u="none" strike="noStrike" dirty="0">
                <a:solidFill>
                  <a:srgbClr val="383838"/>
                </a:solidFill>
                <a:effectLst/>
                <a:latin typeface="Inter"/>
              </a:rPr>
            </a:br>
            <a:r>
              <a:rPr lang="en-US" sz="1400" b="0" i="0" u="none" strike="noStrike" dirty="0">
                <a:solidFill>
                  <a:srgbClr val="383838"/>
                </a:solidFill>
                <a:effectLst/>
                <a:latin typeface="Inter"/>
              </a:rPr>
              <a:t>In the </a:t>
            </a:r>
            <a:r>
              <a:rPr lang="en-US" sz="1400" b="0" i="0" u="none" strike="noStrike" dirty="0">
                <a:solidFill>
                  <a:srgbClr val="00B050"/>
                </a:solidFill>
                <a:effectLst/>
                <a:latin typeface="Inter"/>
              </a:rPr>
              <a:t>Batch Gradient Descent, </a:t>
            </a:r>
            <a:r>
              <a:rPr lang="en-US" sz="1400" b="0" i="0" u="none" strike="noStrike" dirty="0">
                <a:solidFill>
                  <a:srgbClr val="383838"/>
                </a:solidFill>
                <a:effectLst/>
                <a:latin typeface="Inter"/>
              </a:rPr>
              <a:t>we would have passed all the observations together and the parameters have been updated </a:t>
            </a:r>
            <a:r>
              <a:rPr lang="en-US" sz="1400" b="0" i="0" u="none" strike="noStrike" dirty="0">
                <a:solidFill>
                  <a:srgbClr val="00B050"/>
                </a:solidFill>
                <a:effectLst/>
                <a:latin typeface="Inter"/>
              </a:rPr>
              <a:t>only once</a:t>
            </a:r>
            <a:r>
              <a:rPr lang="en-US" sz="1400" b="0" i="0" u="none" strike="noStrike" dirty="0">
                <a:solidFill>
                  <a:srgbClr val="383838"/>
                </a:solidFill>
                <a:effectLst/>
                <a:latin typeface="Inter"/>
              </a:rPr>
              <a:t>. </a:t>
            </a:r>
          </a:p>
          <a:p>
            <a:pPr algn="l"/>
            <a:br>
              <a:rPr lang="en-US" sz="1400" b="0" i="0" u="none" strike="noStrike" dirty="0">
                <a:solidFill>
                  <a:srgbClr val="383838"/>
                </a:solidFill>
                <a:effectLst/>
                <a:latin typeface="Inter"/>
              </a:rPr>
            </a:br>
            <a:r>
              <a:rPr lang="en-US" sz="1400" b="0" i="0" u="none" strike="noStrike" dirty="0">
                <a:solidFill>
                  <a:srgbClr val="383838"/>
                </a:solidFill>
                <a:effectLst/>
                <a:latin typeface="Inter"/>
              </a:rPr>
              <a:t>In the case of </a:t>
            </a:r>
            <a:r>
              <a:rPr lang="en-US" sz="1400" b="0" i="0" u="none" strike="noStrike" dirty="0">
                <a:solidFill>
                  <a:srgbClr val="00B050"/>
                </a:solidFill>
                <a:effectLst/>
                <a:latin typeface="Inter"/>
              </a:rPr>
              <a:t>SGD</a:t>
            </a:r>
            <a:r>
              <a:rPr lang="en-US" sz="1400" b="0" i="0" u="none" strike="noStrike" dirty="0">
                <a:solidFill>
                  <a:srgbClr val="383838"/>
                </a:solidFill>
                <a:effectLst/>
                <a:latin typeface="Inter"/>
              </a:rPr>
              <a:t>, there will be </a:t>
            </a:r>
            <a:r>
              <a:rPr lang="en-US" sz="1400" b="0" i="0" u="none" strike="noStrike" dirty="0">
                <a:solidFill>
                  <a:srgbClr val="00B050"/>
                </a:solidFill>
                <a:effectLst/>
                <a:latin typeface="Inter"/>
              </a:rPr>
              <a:t>‘m’ iterations per epoch</a:t>
            </a:r>
            <a:r>
              <a:rPr lang="en-US" sz="1400" b="0" i="0" u="none" strike="noStrike" dirty="0">
                <a:solidFill>
                  <a:srgbClr val="383838"/>
                </a:solidFill>
                <a:effectLst/>
                <a:latin typeface="Inter"/>
              </a:rPr>
              <a:t>, where ‘m’ is the number of observations in a dataset.</a:t>
            </a:r>
          </a:p>
          <a:p>
            <a:pPr marL="0" algn="l" rtl="0"/>
            <a:endParaRPr lang="en-JO" sz="1000" dirty="0"/>
          </a:p>
        </p:txBody>
      </p:sp>
      <p:sp>
        <p:nvSpPr>
          <p:cNvPr id="4" name="Footer Placeholder 3">
            <a:extLst>
              <a:ext uri="{FF2B5EF4-FFF2-40B4-BE49-F238E27FC236}">
                <a16:creationId xmlns:a16="http://schemas.microsoft.com/office/drawing/2014/main" id="{D58FB02C-EA81-6518-E421-A6A7975EBFB4}"/>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419371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7ED1-1CBF-7B1F-BEC4-9A5A27657F3F}"/>
              </a:ext>
            </a:extLst>
          </p:cNvPr>
          <p:cNvSpPr>
            <a:spLocks noGrp="1"/>
          </p:cNvSpPr>
          <p:nvPr>
            <p:ph type="title"/>
          </p:nvPr>
        </p:nvSpPr>
        <p:spPr>
          <a:xfrm>
            <a:off x="1314451" y="211465"/>
            <a:ext cx="2286000" cy="215444"/>
          </a:xfrm>
        </p:spPr>
        <p:txBody>
          <a:bodyPr/>
          <a:lstStyle/>
          <a:p>
            <a:pPr rtl="0"/>
            <a:r>
              <a:rPr lang="en-JO" dirty="0"/>
              <a:t>MiniBatch Gradient Descent</a:t>
            </a:r>
          </a:p>
        </p:txBody>
      </p:sp>
      <p:sp>
        <p:nvSpPr>
          <p:cNvPr id="3" name="Text Placeholder 2">
            <a:extLst>
              <a:ext uri="{FF2B5EF4-FFF2-40B4-BE49-F238E27FC236}">
                <a16:creationId xmlns:a16="http://schemas.microsoft.com/office/drawing/2014/main" id="{7D7E1FE4-2C1E-4004-8914-6573FCCE7AA0}"/>
              </a:ext>
            </a:extLst>
          </p:cNvPr>
          <p:cNvSpPr>
            <a:spLocks noGrp="1"/>
          </p:cNvSpPr>
          <p:nvPr>
            <p:ph type="body" idx="1"/>
          </p:nvPr>
        </p:nvSpPr>
        <p:spPr>
          <a:xfrm>
            <a:off x="-133350" y="699553"/>
            <a:ext cx="4572000" cy="1184940"/>
          </a:xfrm>
        </p:spPr>
        <p:txBody>
          <a:bodyPr/>
          <a:lstStyle/>
          <a:p>
            <a:pPr lvl="1"/>
            <a:r>
              <a:rPr lang="en-US" sz="1100" b="1" dirty="0"/>
              <a:t>Mini Batch Gradient Descent: </a:t>
            </a:r>
            <a:r>
              <a:rPr lang="en-US" sz="1100" dirty="0"/>
              <a:t>it’s a combination of the concepts of SGD and Batch Gradient Descent. It simply splits the training dataset into small batches and performs an update for each of these batches. Therefore, it creates a balance between the robustness of stochastic gradient descent and the efficiency of batch gradient descent.</a:t>
            </a:r>
            <a:br>
              <a:rPr lang="en-US" sz="1100" dirty="0"/>
            </a:br>
            <a:endParaRPr lang="en-US" sz="1100" dirty="0"/>
          </a:p>
        </p:txBody>
      </p:sp>
      <p:sp>
        <p:nvSpPr>
          <p:cNvPr id="4" name="Footer Placeholder 3">
            <a:extLst>
              <a:ext uri="{FF2B5EF4-FFF2-40B4-BE49-F238E27FC236}">
                <a16:creationId xmlns:a16="http://schemas.microsoft.com/office/drawing/2014/main" id="{D58FB02C-EA81-6518-E421-A6A7975EBFB4}"/>
              </a:ext>
            </a:extLst>
          </p:cNvPr>
          <p:cNvSpPr>
            <a:spLocks noGrp="1"/>
          </p:cNvSpPr>
          <p:nvPr>
            <p:ph type="ftr" sz="quarter" idx="5"/>
          </p:nvPr>
        </p:nvSpPr>
        <p:spPr/>
        <p:txBody>
          <a:bodyPr/>
          <a:lstStyle/>
          <a:p>
            <a:r>
              <a:rPr lang="en-US"/>
              <a:t>Dr. Malak Abdullah</a:t>
            </a:r>
            <a:endParaRPr lang="en-US" dirty="0"/>
          </a:p>
        </p:txBody>
      </p:sp>
      <p:pic>
        <p:nvPicPr>
          <p:cNvPr id="11" name="Picture 10" descr="A diagram of a celestial object&#10;&#10;Description automatically generated with medium confidence">
            <a:extLst>
              <a:ext uri="{FF2B5EF4-FFF2-40B4-BE49-F238E27FC236}">
                <a16:creationId xmlns:a16="http://schemas.microsoft.com/office/drawing/2014/main" id="{ECD0EA19-7276-3048-0CE6-C4556035A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1604464"/>
            <a:ext cx="3280778" cy="1840437"/>
          </a:xfrm>
          <a:prstGeom prst="rect">
            <a:avLst/>
          </a:prstGeom>
        </p:spPr>
      </p:pic>
    </p:spTree>
    <p:extLst>
      <p:ext uri="{BB962C8B-B14F-4D97-AF65-F5344CB8AC3E}">
        <p14:creationId xmlns:p14="http://schemas.microsoft.com/office/powerpoint/2010/main" val="2989833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D874-954C-6B48-BAD7-F7E5BD02A4A9}"/>
              </a:ext>
            </a:extLst>
          </p:cNvPr>
          <p:cNvSpPr>
            <a:spLocks noGrp="1"/>
          </p:cNvSpPr>
          <p:nvPr>
            <p:ph type="title"/>
          </p:nvPr>
        </p:nvSpPr>
        <p:spPr>
          <a:xfrm>
            <a:off x="64029" y="239696"/>
            <a:ext cx="3803066" cy="676308"/>
          </a:xfrm>
        </p:spPr>
        <p:txBody>
          <a:bodyPr>
            <a:normAutofit/>
          </a:bodyPr>
          <a:lstStyle/>
          <a:p>
            <a:r>
              <a:rPr lang="en-US" dirty="0"/>
              <a:t>Polynomial Regression</a:t>
            </a:r>
          </a:p>
        </p:txBody>
      </p:sp>
      <p:sp>
        <p:nvSpPr>
          <p:cNvPr id="3" name="Content Placeholder 2">
            <a:extLst>
              <a:ext uri="{FF2B5EF4-FFF2-40B4-BE49-F238E27FC236}">
                <a16:creationId xmlns:a16="http://schemas.microsoft.com/office/drawing/2014/main" id="{990A715D-AC15-6044-A9E0-64C3A48507EB}"/>
              </a:ext>
            </a:extLst>
          </p:cNvPr>
          <p:cNvSpPr>
            <a:spLocks noGrp="1"/>
          </p:cNvSpPr>
          <p:nvPr>
            <p:ph idx="1"/>
          </p:nvPr>
        </p:nvSpPr>
        <p:spPr>
          <a:xfrm>
            <a:off x="171449" y="577850"/>
            <a:ext cx="4237567" cy="846386"/>
          </a:xfrm>
        </p:spPr>
        <p:txBody>
          <a:bodyPr/>
          <a:lstStyle/>
          <a:p>
            <a:r>
              <a:rPr lang="en-US" i="1" dirty="0"/>
              <a:t>Linear regression requires the relation between the dependent variable and the independent variable </a:t>
            </a:r>
            <a:r>
              <a:rPr lang="en-US" i="1" dirty="0">
                <a:solidFill>
                  <a:srgbClr val="FF0000"/>
                </a:solidFill>
              </a:rPr>
              <a:t>to be linear</a:t>
            </a:r>
            <a:r>
              <a:rPr lang="en-US" i="1" dirty="0"/>
              <a:t>. What if the distribution of the data was more complex, as shown in the below figure? Can linear models be used to fit non-linear data? How can we generate a curve that best captures the data as shown below? </a:t>
            </a:r>
            <a:endParaRPr lang="en-US" dirty="0"/>
          </a:p>
        </p:txBody>
      </p:sp>
      <p:pic>
        <p:nvPicPr>
          <p:cNvPr id="7" name="Picture 6">
            <a:extLst>
              <a:ext uri="{FF2B5EF4-FFF2-40B4-BE49-F238E27FC236}">
                <a16:creationId xmlns:a16="http://schemas.microsoft.com/office/drawing/2014/main" id="{EAEFC9FB-2353-C44D-A663-059A87D6D8A5}"/>
              </a:ext>
            </a:extLst>
          </p:cNvPr>
          <p:cNvPicPr>
            <a:picLocks noChangeAspect="1"/>
          </p:cNvPicPr>
          <p:nvPr/>
        </p:nvPicPr>
        <p:blipFill>
          <a:blip r:embed="rId2"/>
          <a:stretch>
            <a:fillRect/>
          </a:stretch>
        </p:blipFill>
        <p:spPr>
          <a:xfrm>
            <a:off x="95250" y="1491190"/>
            <a:ext cx="1624073" cy="1203248"/>
          </a:xfrm>
          <a:prstGeom prst="rect">
            <a:avLst/>
          </a:prstGeom>
        </p:spPr>
      </p:pic>
      <p:pic>
        <p:nvPicPr>
          <p:cNvPr id="8" name="Picture 7">
            <a:extLst>
              <a:ext uri="{FF2B5EF4-FFF2-40B4-BE49-F238E27FC236}">
                <a16:creationId xmlns:a16="http://schemas.microsoft.com/office/drawing/2014/main" id="{967ADB85-5D47-1441-9FAE-FFB4C98C4DCB}"/>
              </a:ext>
            </a:extLst>
          </p:cNvPr>
          <p:cNvPicPr>
            <a:picLocks noChangeAspect="1"/>
          </p:cNvPicPr>
          <p:nvPr/>
        </p:nvPicPr>
        <p:blipFill>
          <a:blip r:embed="rId3"/>
          <a:stretch>
            <a:fillRect/>
          </a:stretch>
        </p:blipFill>
        <p:spPr>
          <a:xfrm>
            <a:off x="1162050" y="2761392"/>
            <a:ext cx="2561167" cy="665806"/>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72F75ED7-FD78-F048-92AA-93C69DD6189A}"/>
              </a:ext>
            </a:extLst>
          </p:cNvPr>
          <p:cNvPicPr>
            <a:picLocks noChangeAspect="1"/>
          </p:cNvPicPr>
          <p:nvPr/>
        </p:nvPicPr>
        <p:blipFill>
          <a:blip r:embed="rId4"/>
          <a:stretch>
            <a:fillRect/>
          </a:stretch>
        </p:blipFill>
        <p:spPr>
          <a:xfrm>
            <a:off x="1815508" y="1548526"/>
            <a:ext cx="2561167" cy="1073710"/>
          </a:xfrm>
          <a:prstGeom prst="rect">
            <a:avLst/>
          </a:prstGeom>
        </p:spPr>
      </p:pic>
      <p:sp>
        <p:nvSpPr>
          <p:cNvPr id="5" name="Footer Placeholder 4">
            <a:extLst>
              <a:ext uri="{FF2B5EF4-FFF2-40B4-BE49-F238E27FC236}">
                <a16:creationId xmlns:a16="http://schemas.microsoft.com/office/drawing/2014/main" id="{AC541C8F-D98F-9938-B061-9CF447FE3F7F}"/>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596117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30FF-3075-3840-B7EE-C4F47D96DC88}"/>
              </a:ext>
            </a:extLst>
          </p:cNvPr>
          <p:cNvSpPr>
            <a:spLocks noGrp="1"/>
          </p:cNvSpPr>
          <p:nvPr>
            <p:ph type="title"/>
          </p:nvPr>
        </p:nvSpPr>
        <p:spPr>
          <a:xfrm>
            <a:off x="105113" y="174246"/>
            <a:ext cx="4399871" cy="572885"/>
          </a:xfrm>
        </p:spPr>
        <p:txBody>
          <a:bodyPr>
            <a:normAutofit/>
          </a:bodyPr>
          <a:lstStyle/>
          <a:p>
            <a:pPr algn="ctr"/>
            <a:r>
              <a:rPr lang="en-US" b="1" i="1" dirty="0">
                <a:latin typeface="medium-content-serif-font"/>
              </a:rPr>
              <a:t>To overcome under-fitting, we need to increase the complexity of the model</a:t>
            </a:r>
            <a:endParaRPr lang="en-US" dirty="0"/>
          </a:p>
        </p:txBody>
      </p:sp>
      <p:sp>
        <p:nvSpPr>
          <p:cNvPr id="3" name="Content Placeholder 2">
            <a:extLst>
              <a:ext uri="{FF2B5EF4-FFF2-40B4-BE49-F238E27FC236}">
                <a16:creationId xmlns:a16="http://schemas.microsoft.com/office/drawing/2014/main" id="{F5270AF1-533C-784C-A16C-F38B47BF2FBA}"/>
              </a:ext>
            </a:extLst>
          </p:cNvPr>
          <p:cNvSpPr>
            <a:spLocks noGrp="1"/>
          </p:cNvSpPr>
          <p:nvPr>
            <p:ph idx="1"/>
          </p:nvPr>
        </p:nvSpPr>
        <p:spPr>
          <a:xfrm>
            <a:off x="367931" y="856397"/>
            <a:ext cx="3874236" cy="169277"/>
          </a:xfrm>
        </p:spPr>
        <p:txBody>
          <a:bodyPr/>
          <a:lstStyle/>
          <a:p>
            <a:endParaRPr lang="en-US" dirty="0"/>
          </a:p>
        </p:txBody>
      </p:sp>
      <p:pic>
        <p:nvPicPr>
          <p:cNvPr id="7" name="Picture 6">
            <a:extLst>
              <a:ext uri="{FF2B5EF4-FFF2-40B4-BE49-F238E27FC236}">
                <a16:creationId xmlns:a16="http://schemas.microsoft.com/office/drawing/2014/main" id="{BC980801-C101-F148-9F3A-0A8B28DF0210}"/>
              </a:ext>
            </a:extLst>
          </p:cNvPr>
          <p:cNvPicPr>
            <a:picLocks noChangeAspect="1"/>
          </p:cNvPicPr>
          <p:nvPr/>
        </p:nvPicPr>
        <p:blipFill>
          <a:blip r:embed="rId2"/>
          <a:stretch>
            <a:fillRect/>
          </a:stretch>
        </p:blipFill>
        <p:spPr>
          <a:xfrm>
            <a:off x="64029" y="1000340"/>
            <a:ext cx="1750798" cy="1318700"/>
          </a:xfrm>
          <a:prstGeom prst="rect">
            <a:avLst/>
          </a:prstGeom>
        </p:spPr>
      </p:pic>
      <p:sp>
        <p:nvSpPr>
          <p:cNvPr id="10" name="Rectangle 9">
            <a:extLst>
              <a:ext uri="{FF2B5EF4-FFF2-40B4-BE49-F238E27FC236}">
                <a16:creationId xmlns:a16="http://schemas.microsoft.com/office/drawing/2014/main" id="{2FD1D0F3-C0FD-4D45-9856-473AAEE31BE7}"/>
              </a:ext>
            </a:extLst>
          </p:cNvPr>
          <p:cNvSpPr/>
          <p:nvPr/>
        </p:nvSpPr>
        <p:spPr>
          <a:xfrm>
            <a:off x="2155000" y="2357732"/>
            <a:ext cx="2212465" cy="208647"/>
          </a:xfrm>
          <a:prstGeom prst="rect">
            <a:avLst/>
          </a:prstGeom>
        </p:spPr>
        <p:txBody>
          <a:bodyPr wrap="none">
            <a:spAutoFit/>
          </a:bodyPr>
          <a:lstStyle/>
          <a:p>
            <a:r>
              <a:rPr lang="en-US" sz="756" dirty="0">
                <a:solidFill>
                  <a:srgbClr val="D73A49"/>
                </a:solidFill>
                <a:latin typeface="SFMono-Regular"/>
              </a:rPr>
              <a:t>from</a:t>
            </a:r>
            <a:r>
              <a:rPr lang="en-US" sz="756" dirty="0">
                <a:solidFill>
                  <a:srgbClr val="24292E"/>
                </a:solidFill>
                <a:latin typeface="SFMono-Regular"/>
              </a:rPr>
              <a:t> </a:t>
            </a:r>
            <a:r>
              <a:rPr lang="en-US" sz="756" dirty="0" err="1">
                <a:solidFill>
                  <a:srgbClr val="24292E"/>
                </a:solidFill>
                <a:latin typeface="SFMono-Regular"/>
              </a:rPr>
              <a:t>sklearn.linear_model</a:t>
            </a:r>
            <a:r>
              <a:rPr lang="en-US" sz="756" dirty="0">
                <a:solidFill>
                  <a:srgbClr val="24292E"/>
                </a:solidFill>
                <a:latin typeface="SFMono-Regular"/>
              </a:rPr>
              <a:t> </a:t>
            </a:r>
            <a:r>
              <a:rPr lang="en-US" sz="756" dirty="0">
                <a:solidFill>
                  <a:srgbClr val="D73A49"/>
                </a:solidFill>
                <a:latin typeface="SFMono-Regular"/>
              </a:rPr>
              <a:t>import</a:t>
            </a:r>
            <a:r>
              <a:rPr lang="en-US" sz="756" dirty="0">
                <a:solidFill>
                  <a:srgbClr val="24292E"/>
                </a:solidFill>
                <a:latin typeface="SFMono-Regular"/>
              </a:rPr>
              <a:t> </a:t>
            </a:r>
            <a:r>
              <a:rPr lang="en-US" sz="756" dirty="0" err="1">
                <a:solidFill>
                  <a:srgbClr val="24292E"/>
                </a:solidFill>
                <a:latin typeface="SFMono-Regular"/>
              </a:rPr>
              <a:t>LinearRegression</a:t>
            </a:r>
            <a:endParaRPr lang="en-US" sz="756" dirty="0"/>
          </a:p>
        </p:txBody>
      </p:sp>
      <p:sp>
        <p:nvSpPr>
          <p:cNvPr id="12" name="Rectangle 11">
            <a:extLst>
              <a:ext uri="{FF2B5EF4-FFF2-40B4-BE49-F238E27FC236}">
                <a16:creationId xmlns:a16="http://schemas.microsoft.com/office/drawing/2014/main" id="{03BED253-46BA-B347-B45D-25833531779C}"/>
              </a:ext>
            </a:extLst>
          </p:cNvPr>
          <p:cNvSpPr/>
          <p:nvPr/>
        </p:nvSpPr>
        <p:spPr>
          <a:xfrm>
            <a:off x="2155000" y="2492388"/>
            <a:ext cx="1257075" cy="208647"/>
          </a:xfrm>
          <a:prstGeom prst="rect">
            <a:avLst/>
          </a:prstGeom>
        </p:spPr>
        <p:txBody>
          <a:bodyPr wrap="none">
            <a:spAutoFit/>
          </a:bodyPr>
          <a:lstStyle/>
          <a:p>
            <a:r>
              <a:rPr lang="en-US" sz="756" dirty="0">
                <a:solidFill>
                  <a:srgbClr val="24292E"/>
                </a:solidFill>
                <a:latin typeface="SFMono-Regular"/>
              </a:rPr>
              <a:t>model </a:t>
            </a:r>
            <a:r>
              <a:rPr lang="en-US" sz="756" dirty="0">
                <a:solidFill>
                  <a:srgbClr val="D73A49"/>
                </a:solidFill>
                <a:latin typeface="SFMono-Regular"/>
              </a:rPr>
              <a:t>=</a:t>
            </a:r>
            <a:r>
              <a:rPr lang="en-US" sz="756" dirty="0">
                <a:solidFill>
                  <a:srgbClr val="24292E"/>
                </a:solidFill>
                <a:latin typeface="SFMono-Regular"/>
              </a:rPr>
              <a:t> </a:t>
            </a:r>
            <a:r>
              <a:rPr lang="en-US" sz="756" dirty="0" err="1">
                <a:solidFill>
                  <a:srgbClr val="24292E"/>
                </a:solidFill>
                <a:latin typeface="SFMono-Regular"/>
              </a:rPr>
              <a:t>LinearRegression</a:t>
            </a:r>
            <a:r>
              <a:rPr lang="en-US" sz="756" dirty="0">
                <a:solidFill>
                  <a:srgbClr val="24292E"/>
                </a:solidFill>
                <a:latin typeface="SFMono-Regular"/>
              </a:rPr>
              <a:t>()</a:t>
            </a:r>
            <a:endParaRPr lang="en-US" sz="756" dirty="0"/>
          </a:p>
        </p:txBody>
      </p:sp>
      <p:sp>
        <p:nvSpPr>
          <p:cNvPr id="13" name="Rectangle 12">
            <a:extLst>
              <a:ext uri="{FF2B5EF4-FFF2-40B4-BE49-F238E27FC236}">
                <a16:creationId xmlns:a16="http://schemas.microsoft.com/office/drawing/2014/main" id="{88A7C22B-FA27-9144-B2F5-20F21806E995}"/>
              </a:ext>
            </a:extLst>
          </p:cNvPr>
          <p:cNvSpPr/>
          <p:nvPr/>
        </p:nvSpPr>
        <p:spPr>
          <a:xfrm>
            <a:off x="2155000" y="2600248"/>
            <a:ext cx="731290" cy="208647"/>
          </a:xfrm>
          <a:prstGeom prst="rect">
            <a:avLst/>
          </a:prstGeom>
        </p:spPr>
        <p:txBody>
          <a:bodyPr wrap="none">
            <a:spAutoFit/>
          </a:bodyPr>
          <a:lstStyle/>
          <a:p>
            <a:r>
              <a:rPr lang="en-US" sz="756" dirty="0" err="1">
                <a:solidFill>
                  <a:srgbClr val="24292E"/>
                </a:solidFill>
                <a:latin typeface="SFMono-Regular"/>
              </a:rPr>
              <a:t>model.fit</a:t>
            </a:r>
            <a:r>
              <a:rPr lang="en-US" sz="756" dirty="0">
                <a:solidFill>
                  <a:srgbClr val="24292E"/>
                </a:solidFill>
                <a:latin typeface="SFMono-Regular"/>
              </a:rPr>
              <a:t>(x, y)</a:t>
            </a:r>
            <a:endParaRPr lang="en-US" sz="756" dirty="0"/>
          </a:p>
        </p:txBody>
      </p:sp>
      <p:sp>
        <p:nvSpPr>
          <p:cNvPr id="14" name="Rectangle 13">
            <a:extLst>
              <a:ext uri="{FF2B5EF4-FFF2-40B4-BE49-F238E27FC236}">
                <a16:creationId xmlns:a16="http://schemas.microsoft.com/office/drawing/2014/main" id="{9894B027-654E-5C42-9E99-9D53260AFFC6}"/>
              </a:ext>
            </a:extLst>
          </p:cNvPr>
          <p:cNvSpPr/>
          <p:nvPr/>
        </p:nvSpPr>
        <p:spPr>
          <a:xfrm>
            <a:off x="2155000" y="2719881"/>
            <a:ext cx="1207382" cy="208647"/>
          </a:xfrm>
          <a:prstGeom prst="rect">
            <a:avLst/>
          </a:prstGeom>
        </p:spPr>
        <p:txBody>
          <a:bodyPr wrap="none">
            <a:spAutoFit/>
          </a:bodyPr>
          <a:lstStyle/>
          <a:p>
            <a:r>
              <a:rPr lang="en-US" sz="756" dirty="0" err="1">
                <a:solidFill>
                  <a:srgbClr val="24292E"/>
                </a:solidFill>
                <a:latin typeface="SFMono-Regular"/>
              </a:rPr>
              <a:t>y_pred</a:t>
            </a:r>
            <a:r>
              <a:rPr lang="en-US" sz="756" dirty="0">
                <a:solidFill>
                  <a:srgbClr val="24292E"/>
                </a:solidFill>
                <a:latin typeface="SFMono-Regular"/>
              </a:rPr>
              <a:t> </a:t>
            </a:r>
            <a:r>
              <a:rPr lang="en-US" sz="756" dirty="0">
                <a:solidFill>
                  <a:srgbClr val="D73A49"/>
                </a:solidFill>
                <a:latin typeface="SFMono-Regular"/>
              </a:rPr>
              <a:t>=</a:t>
            </a:r>
            <a:r>
              <a:rPr lang="en-US" sz="756" dirty="0">
                <a:solidFill>
                  <a:srgbClr val="24292E"/>
                </a:solidFill>
                <a:latin typeface="SFMono-Regular"/>
              </a:rPr>
              <a:t> </a:t>
            </a:r>
            <a:r>
              <a:rPr lang="en-US" sz="756" dirty="0" err="1">
                <a:solidFill>
                  <a:srgbClr val="24292E"/>
                </a:solidFill>
                <a:latin typeface="SFMono-Regular"/>
              </a:rPr>
              <a:t>model.predict</a:t>
            </a:r>
            <a:r>
              <a:rPr lang="en-US" sz="756" dirty="0">
                <a:solidFill>
                  <a:srgbClr val="24292E"/>
                </a:solidFill>
                <a:latin typeface="SFMono-Regular"/>
              </a:rPr>
              <a:t>(x)</a:t>
            </a:r>
            <a:endParaRPr lang="en-US" sz="756" dirty="0"/>
          </a:p>
        </p:txBody>
      </p:sp>
      <p:pic>
        <p:nvPicPr>
          <p:cNvPr id="15" name="Picture 14">
            <a:extLst>
              <a:ext uri="{FF2B5EF4-FFF2-40B4-BE49-F238E27FC236}">
                <a16:creationId xmlns:a16="http://schemas.microsoft.com/office/drawing/2014/main" id="{66CCA9FB-8A76-A548-9950-CE989662FDC9}"/>
              </a:ext>
            </a:extLst>
          </p:cNvPr>
          <p:cNvPicPr>
            <a:picLocks noChangeAspect="1"/>
          </p:cNvPicPr>
          <p:nvPr/>
        </p:nvPicPr>
        <p:blipFill>
          <a:blip r:embed="rId3"/>
          <a:stretch>
            <a:fillRect/>
          </a:stretch>
        </p:blipFill>
        <p:spPr>
          <a:xfrm>
            <a:off x="2114963" y="1013914"/>
            <a:ext cx="1792817" cy="1310259"/>
          </a:xfrm>
          <a:prstGeom prst="rect">
            <a:avLst/>
          </a:prstGeom>
        </p:spPr>
      </p:pic>
      <p:sp>
        <p:nvSpPr>
          <p:cNvPr id="5" name="Footer Placeholder 4">
            <a:extLst>
              <a:ext uri="{FF2B5EF4-FFF2-40B4-BE49-F238E27FC236}">
                <a16:creationId xmlns:a16="http://schemas.microsoft.com/office/drawing/2014/main" id="{49710965-84EE-233D-38C4-97527FF9F349}"/>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153209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B47A-3521-A54E-B2D2-F68B214544C5}"/>
              </a:ext>
            </a:extLst>
          </p:cNvPr>
          <p:cNvSpPr>
            <a:spLocks noGrp="1"/>
          </p:cNvSpPr>
          <p:nvPr>
            <p:ph type="title"/>
          </p:nvPr>
        </p:nvSpPr>
        <p:spPr>
          <a:xfrm>
            <a:off x="85382" y="252526"/>
            <a:ext cx="3803066" cy="676308"/>
          </a:xfrm>
        </p:spPr>
        <p:txBody>
          <a:bodyPr>
            <a:normAutofit/>
          </a:bodyPr>
          <a:lstStyle/>
          <a:p>
            <a:r>
              <a:rPr lang="en-US" dirty="0"/>
              <a:t>Learning Curves</a:t>
            </a:r>
          </a:p>
        </p:txBody>
      </p:sp>
      <p:sp>
        <p:nvSpPr>
          <p:cNvPr id="3" name="Content Placeholder 2">
            <a:extLst>
              <a:ext uri="{FF2B5EF4-FFF2-40B4-BE49-F238E27FC236}">
                <a16:creationId xmlns:a16="http://schemas.microsoft.com/office/drawing/2014/main" id="{8F0BCAD0-25BF-0040-A751-E549607A4A5C}"/>
              </a:ext>
            </a:extLst>
          </p:cNvPr>
          <p:cNvSpPr>
            <a:spLocks noGrp="1"/>
          </p:cNvSpPr>
          <p:nvPr>
            <p:ph idx="1"/>
          </p:nvPr>
        </p:nvSpPr>
        <p:spPr>
          <a:xfrm>
            <a:off x="160073" y="833967"/>
            <a:ext cx="4190126" cy="677108"/>
          </a:xfrm>
        </p:spPr>
        <p:txBody>
          <a:bodyPr/>
          <a:lstStyle/>
          <a:p>
            <a:r>
              <a:rPr lang="en-US" dirty="0"/>
              <a:t>If you perform high-degree Polynomial Regression, you will likely fit the training data much better than with plain Linear Regression.  But?!?!?</a:t>
            </a:r>
          </a:p>
          <a:p>
            <a:br>
              <a:rPr lang="en-US" dirty="0"/>
            </a:br>
            <a:endParaRPr lang="en-US" dirty="0"/>
          </a:p>
        </p:txBody>
      </p:sp>
      <p:pic>
        <p:nvPicPr>
          <p:cNvPr id="7" name="Picture 6">
            <a:extLst>
              <a:ext uri="{FF2B5EF4-FFF2-40B4-BE49-F238E27FC236}">
                <a16:creationId xmlns:a16="http://schemas.microsoft.com/office/drawing/2014/main" id="{B414B331-DEC2-F04F-BD86-CF6B79F7797B}"/>
              </a:ext>
            </a:extLst>
          </p:cNvPr>
          <p:cNvPicPr>
            <a:picLocks noChangeAspect="1"/>
          </p:cNvPicPr>
          <p:nvPr/>
        </p:nvPicPr>
        <p:blipFill>
          <a:blip r:embed="rId2"/>
          <a:stretch>
            <a:fillRect/>
          </a:stretch>
        </p:blipFill>
        <p:spPr>
          <a:xfrm>
            <a:off x="131261" y="1273175"/>
            <a:ext cx="4347577" cy="1935049"/>
          </a:xfrm>
          <a:prstGeom prst="rect">
            <a:avLst/>
          </a:prstGeom>
        </p:spPr>
      </p:pic>
      <p:sp>
        <p:nvSpPr>
          <p:cNvPr id="5" name="Footer Placeholder 4">
            <a:extLst>
              <a:ext uri="{FF2B5EF4-FFF2-40B4-BE49-F238E27FC236}">
                <a16:creationId xmlns:a16="http://schemas.microsoft.com/office/drawing/2014/main" id="{95D68549-1A09-BB0F-1263-70509E4E8FF8}"/>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102493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1789A-797F-6A41-AACC-1CCD80A9856B}"/>
              </a:ext>
            </a:extLst>
          </p:cNvPr>
          <p:cNvSpPr>
            <a:spLocks noGrp="1"/>
          </p:cNvSpPr>
          <p:nvPr>
            <p:ph idx="1"/>
          </p:nvPr>
        </p:nvSpPr>
        <p:spPr>
          <a:xfrm>
            <a:off x="241300" y="176625"/>
            <a:ext cx="4267200" cy="1615827"/>
          </a:xfrm>
        </p:spPr>
        <p:txBody>
          <a:bodyPr/>
          <a:lstStyle/>
          <a:p>
            <a:r>
              <a:rPr lang="en-US" sz="1050" i="1" dirty="0"/>
              <a:t>A simple way to do this is to add powers of each feature as new features and then train a </a:t>
            </a:r>
            <a:r>
              <a:rPr lang="en-US" sz="1050" b="1" i="1" dirty="0"/>
              <a:t>linear model </a:t>
            </a:r>
            <a:r>
              <a:rPr lang="en-US" sz="1050" i="1" dirty="0"/>
              <a:t>on this extended set of features. This technique is called </a:t>
            </a:r>
            <a:r>
              <a:rPr lang="en-US" sz="1050" b="1" i="1" dirty="0"/>
              <a:t>Polynomial Regression</a:t>
            </a:r>
            <a:r>
              <a:rPr lang="en-US" sz="1050" i="1" dirty="0"/>
              <a:t>.</a:t>
            </a:r>
          </a:p>
          <a:p>
            <a:r>
              <a:rPr lang="en-US" sz="1050" i="1" dirty="0">
                <a:solidFill>
                  <a:srgbClr val="FF0000"/>
                </a:solidFill>
              </a:rPr>
              <a:t>This is still considered a linear model as the coefficients/weights associated with the features are</a:t>
            </a:r>
            <a:r>
              <a:rPr lang="en-US" sz="1050" i="1" dirty="0"/>
              <a:t> linear. </a:t>
            </a:r>
          </a:p>
          <a:p>
            <a:r>
              <a:rPr lang="en-US" sz="1050" i="1" dirty="0"/>
              <a:t>x² is only a feature. However, the curve that we are fitting is </a:t>
            </a:r>
            <a:r>
              <a:rPr lang="en-US" sz="1050" b="1" i="1" dirty="0"/>
              <a:t>quadratic </a:t>
            </a:r>
            <a:r>
              <a:rPr lang="en-US" sz="1050" i="1" dirty="0"/>
              <a:t>in nature.</a:t>
            </a:r>
          </a:p>
          <a:p>
            <a:r>
              <a:rPr lang="en-US" sz="1050" dirty="0"/>
              <a:t>To convert the original features into their higher-order terms, we will use the </a:t>
            </a:r>
            <a:r>
              <a:rPr lang="en-US" sz="1050" dirty="0" err="1"/>
              <a:t>PolynomialFeatures</a:t>
            </a:r>
            <a:r>
              <a:rPr lang="en-US" sz="1050" dirty="0"/>
              <a:t> class provided by scikit-learn. Next, we train the model using Linear Regression.</a:t>
            </a:r>
          </a:p>
        </p:txBody>
      </p:sp>
      <p:sp>
        <p:nvSpPr>
          <p:cNvPr id="7" name="Rectangle 2">
            <a:extLst>
              <a:ext uri="{FF2B5EF4-FFF2-40B4-BE49-F238E27FC236}">
                <a16:creationId xmlns:a16="http://schemas.microsoft.com/office/drawing/2014/main" id="{0797C49A-0624-774F-BAF0-393326387C66}"/>
              </a:ext>
            </a:extLst>
          </p:cNvPr>
          <p:cNvSpPr>
            <a:spLocks noChangeArrowheads="1"/>
          </p:cNvSpPr>
          <p:nvPr/>
        </p:nvSpPr>
        <p:spPr bwMode="auto">
          <a:xfrm>
            <a:off x="2189204" y="1625208"/>
            <a:ext cx="1041247" cy="69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76" tIns="17288" rIns="34576" bIns="172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345725"/>
            <a:r>
              <a:rPr lang="en-US" altLang="en-US" sz="567" dirty="0">
                <a:latin typeface="medium-content-serif-font"/>
              </a:rPr>
              <a:t>The linear model,</a:t>
            </a:r>
          </a:p>
          <a:p>
            <a:pPr defTabSz="345725"/>
            <a:endParaRPr lang="en-US" altLang="en-US" sz="378" dirty="0"/>
          </a:p>
          <a:p>
            <a:pPr defTabSz="345725"/>
            <a:r>
              <a:rPr lang="en-US" altLang="en-US" sz="681" dirty="0"/>
              <a:t>  </a:t>
            </a:r>
            <a:r>
              <a:rPr lang="en-US" altLang="en-US" sz="605" dirty="0"/>
              <a:t>                           </a:t>
            </a:r>
            <a:endParaRPr lang="en-US" altLang="en-US" sz="681" dirty="0"/>
          </a:p>
          <a:p>
            <a:pPr defTabSz="345725"/>
            <a:r>
              <a:rPr lang="en-US" altLang="en-US" sz="567" dirty="0">
                <a:latin typeface="medium-content-serif-font"/>
              </a:rPr>
              <a:t>can be transformed to</a:t>
            </a:r>
            <a:endParaRPr lang="en-US" altLang="en-US" sz="378" dirty="0"/>
          </a:p>
          <a:p>
            <a:pPr defTabSz="345725"/>
            <a:r>
              <a:rPr lang="en-US" altLang="en-US" sz="681" dirty="0"/>
              <a:t>  </a:t>
            </a:r>
            <a:r>
              <a:rPr lang="en-US" altLang="en-US" sz="718" dirty="0"/>
              <a:t>                                    </a:t>
            </a:r>
            <a:endParaRPr lang="en-US" altLang="en-US" sz="681" dirty="0"/>
          </a:p>
          <a:p>
            <a:pPr defTabSz="345725"/>
            <a:br>
              <a:rPr lang="en-US" altLang="en-US" sz="681" dirty="0"/>
            </a:br>
            <a:endParaRPr lang="en-US" altLang="en-US" sz="681" dirty="0"/>
          </a:p>
        </p:txBody>
      </p:sp>
      <p:pic>
        <p:nvPicPr>
          <p:cNvPr id="8" name="Picture 3" descr="/var/folders/nn/gsjrzlj14b9f1zwh6lj4xs0r0000gn/T/com.microsoft.Powerpoint/WebArchiveCopyPasteTempFiles/1*adrhNj5POluyuFCa9WfBIg.png">
            <a:extLst>
              <a:ext uri="{FF2B5EF4-FFF2-40B4-BE49-F238E27FC236}">
                <a16:creationId xmlns:a16="http://schemas.microsoft.com/office/drawing/2014/main" id="{A6A3EB99-94C1-7349-8480-5C02C7B66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450" y="1660353"/>
            <a:ext cx="581065" cy="1008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var/folders/nn/gsjrzlj14b9f1zwh6lj4xs0r0000gn/T/com.microsoft.Powerpoint/WebArchiveCopyPasteTempFiles/1*rL76rQ1hhrvPjAQFwvpN4w.png">
            <a:extLst>
              <a:ext uri="{FF2B5EF4-FFF2-40B4-BE49-F238E27FC236}">
                <a16:creationId xmlns:a16="http://schemas.microsoft.com/office/drawing/2014/main" id="{67C7BA29-2309-094A-BC59-CA7D7F339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303" y="1859702"/>
            <a:ext cx="888405" cy="1152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0CFBF2C-7E91-8241-9D06-946B863D6E30}"/>
              </a:ext>
            </a:extLst>
          </p:cNvPr>
          <p:cNvSpPr/>
          <p:nvPr/>
        </p:nvSpPr>
        <p:spPr>
          <a:xfrm>
            <a:off x="84098" y="2055128"/>
            <a:ext cx="2353529" cy="208647"/>
          </a:xfrm>
          <a:prstGeom prst="rect">
            <a:avLst/>
          </a:prstGeom>
        </p:spPr>
        <p:txBody>
          <a:bodyPr wrap="none">
            <a:spAutoFit/>
          </a:bodyPr>
          <a:lstStyle/>
          <a:p>
            <a:r>
              <a:rPr lang="en-US" sz="756" dirty="0">
                <a:solidFill>
                  <a:srgbClr val="D73A49"/>
                </a:solidFill>
                <a:latin typeface="SFMono-Regular"/>
              </a:rPr>
              <a:t>from</a:t>
            </a:r>
            <a:r>
              <a:rPr lang="en-US" sz="756" dirty="0">
                <a:solidFill>
                  <a:srgbClr val="24292E"/>
                </a:solidFill>
                <a:latin typeface="SFMono-Regular"/>
              </a:rPr>
              <a:t> </a:t>
            </a:r>
            <a:r>
              <a:rPr lang="en-US" sz="756" dirty="0" err="1">
                <a:solidFill>
                  <a:srgbClr val="24292E"/>
                </a:solidFill>
                <a:latin typeface="SFMono-Regular"/>
              </a:rPr>
              <a:t>sklearn.preprocessing</a:t>
            </a:r>
            <a:r>
              <a:rPr lang="en-US" sz="756" dirty="0">
                <a:solidFill>
                  <a:srgbClr val="24292E"/>
                </a:solidFill>
                <a:latin typeface="SFMono-Regular"/>
              </a:rPr>
              <a:t> </a:t>
            </a:r>
            <a:r>
              <a:rPr lang="en-US" sz="756" dirty="0">
                <a:solidFill>
                  <a:srgbClr val="D73A49"/>
                </a:solidFill>
                <a:latin typeface="SFMono-Regular"/>
              </a:rPr>
              <a:t>import</a:t>
            </a:r>
            <a:r>
              <a:rPr lang="en-US" sz="756" dirty="0">
                <a:solidFill>
                  <a:srgbClr val="24292E"/>
                </a:solidFill>
                <a:latin typeface="SFMono-Regular"/>
              </a:rPr>
              <a:t> </a:t>
            </a:r>
            <a:r>
              <a:rPr lang="en-US" sz="756" dirty="0" err="1">
                <a:solidFill>
                  <a:srgbClr val="24292E"/>
                </a:solidFill>
                <a:latin typeface="SFMono-Regular"/>
              </a:rPr>
              <a:t>PolynomialFeatures</a:t>
            </a:r>
            <a:endParaRPr lang="en-US" sz="756" dirty="0"/>
          </a:p>
        </p:txBody>
      </p:sp>
      <p:pic>
        <p:nvPicPr>
          <p:cNvPr id="13" name="Picture 12">
            <a:extLst>
              <a:ext uri="{FF2B5EF4-FFF2-40B4-BE49-F238E27FC236}">
                <a16:creationId xmlns:a16="http://schemas.microsoft.com/office/drawing/2014/main" id="{5115B407-22A9-AC42-8A2A-2F14BAFF2EF1}"/>
              </a:ext>
            </a:extLst>
          </p:cNvPr>
          <p:cNvPicPr>
            <a:picLocks noChangeAspect="1"/>
          </p:cNvPicPr>
          <p:nvPr/>
        </p:nvPicPr>
        <p:blipFill>
          <a:blip r:embed="rId4"/>
          <a:stretch>
            <a:fillRect/>
          </a:stretch>
        </p:blipFill>
        <p:spPr>
          <a:xfrm>
            <a:off x="153556" y="2263775"/>
            <a:ext cx="2511190" cy="914400"/>
          </a:xfrm>
          <a:prstGeom prst="rect">
            <a:avLst/>
          </a:prstGeom>
        </p:spPr>
      </p:pic>
      <p:pic>
        <p:nvPicPr>
          <p:cNvPr id="14" name="Picture 13">
            <a:extLst>
              <a:ext uri="{FF2B5EF4-FFF2-40B4-BE49-F238E27FC236}">
                <a16:creationId xmlns:a16="http://schemas.microsoft.com/office/drawing/2014/main" id="{A778E526-A2AA-6C44-B040-C4C32F417AC0}"/>
              </a:ext>
            </a:extLst>
          </p:cNvPr>
          <p:cNvPicPr>
            <a:picLocks noChangeAspect="1"/>
          </p:cNvPicPr>
          <p:nvPr/>
        </p:nvPicPr>
        <p:blipFill>
          <a:blip r:embed="rId5"/>
          <a:stretch>
            <a:fillRect/>
          </a:stretch>
        </p:blipFill>
        <p:spPr>
          <a:xfrm>
            <a:off x="2686050" y="1986485"/>
            <a:ext cx="1914541" cy="1445461"/>
          </a:xfrm>
          <a:prstGeom prst="rect">
            <a:avLst/>
          </a:prstGeom>
        </p:spPr>
      </p:pic>
      <p:sp>
        <p:nvSpPr>
          <p:cNvPr id="2" name="Footer Placeholder 1">
            <a:extLst>
              <a:ext uri="{FF2B5EF4-FFF2-40B4-BE49-F238E27FC236}">
                <a16:creationId xmlns:a16="http://schemas.microsoft.com/office/drawing/2014/main" id="{1E2D280E-7C16-75F1-9AE3-22D45ADBEF1D}"/>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95416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421D-F100-F24B-BF5B-58AC0ABD55A4}"/>
              </a:ext>
            </a:extLst>
          </p:cNvPr>
          <p:cNvSpPr>
            <a:spLocks noGrp="1"/>
          </p:cNvSpPr>
          <p:nvPr>
            <p:ph type="title"/>
          </p:nvPr>
        </p:nvSpPr>
        <p:spPr>
          <a:xfrm>
            <a:off x="160073" y="61211"/>
            <a:ext cx="4289954" cy="676308"/>
          </a:xfrm>
        </p:spPr>
        <p:txBody>
          <a:bodyPr>
            <a:normAutofit/>
          </a:bodyPr>
          <a:lstStyle/>
          <a:p>
            <a:r>
              <a:rPr lang="en-US" sz="1664" dirty="0"/>
              <a:t>A quick shortcut for calculating the coefficients!</a:t>
            </a:r>
          </a:p>
        </p:txBody>
      </p:sp>
      <p:sp>
        <p:nvSpPr>
          <p:cNvPr id="3" name="Content Placeholder 2">
            <a:extLst>
              <a:ext uri="{FF2B5EF4-FFF2-40B4-BE49-F238E27FC236}">
                <a16:creationId xmlns:a16="http://schemas.microsoft.com/office/drawing/2014/main" id="{F9B65617-F53F-C44D-AE48-A3470C02C615}"/>
              </a:ext>
            </a:extLst>
          </p:cNvPr>
          <p:cNvSpPr>
            <a:spLocks noGrp="1"/>
          </p:cNvSpPr>
          <p:nvPr>
            <p:ph idx="1"/>
          </p:nvPr>
        </p:nvSpPr>
        <p:spPr>
          <a:xfrm>
            <a:off x="224102" y="739775"/>
            <a:ext cx="4161896" cy="2143125"/>
          </a:xfrm>
        </p:spPr>
        <p:txBody>
          <a:bodyPr>
            <a:normAutofit fontScale="92500" lnSpcReduction="20000"/>
          </a:bodyPr>
          <a:lstStyle/>
          <a:p>
            <a:r>
              <a:rPr lang="en-US" dirty="0"/>
              <a:t>We want to model our data as follows:</a:t>
            </a:r>
          </a:p>
          <a:p>
            <a:pPr algn="l"/>
            <a:r>
              <a:rPr lang="en-US" dirty="0"/>
              <a:t>	</a:t>
            </a:r>
            <a:r>
              <a:rPr lang="en-US" sz="1500" b="1" dirty="0"/>
              <a:t>                    y = B0 + B1 * x</a:t>
            </a:r>
          </a:p>
          <a:p>
            <a:r>
              <a:rPr lang="en-US" dirty="0"/>
              <a:t>This is a line where y is the output variable we want to predict, x is the input variable we know, and B0 and B1 are coefficients that we need to estimate to move the line around.</a:t>
            </a:r>
          </a:p>
          <a:p>
            <a:endParaRPr lang="en-US" dirty="0"/>
          </a:p>
          <a:p>
            <a:r>
              <a:rPr lang="en-US" b="1" dirty="0"/>
              <a:t>B0</a:t>
            </a:r>
            <a:r>
              <a:rPr lang="el-GR" dirty="0"/>
              <a:t> (</a:t>
            </a:r>
            <a:r>
              <a:rPr lang="en-US" dirty="0"/>
              <a:t>the intercept of the true regression line): The average value of Y when x is zero. </a:t>
            </a:r>
          </a:p>
          <a:p>
            <a:endParaRPr lang="en-US" dirty="0"/>
          </a:p>
          <a:p>
            <a:r>
              <a:rPr lang="en-US" dirty="0"/>
              <a:t>Technically, B0 is called the intercept because it determines where the line intercepts the y-axis. In machine learning, we can call this the </a:t>
            </a:r>
            <a:r>
              <a:rPr lang="en-US" dirty="0">
                <a:solidFill>
                  <a:srgbClr val="FF0000"/>
                </a:solidFill>
              </a:rPr>
              <a:t>bias</a:t>
            </a:r>
            <a:r>
              <a:rPr lang="en-US" dirty="0"/>
              <a:t> because it is added to offset all predictions that we make. The B1 term is called the </a:t>
            </a:r>
            <a:r>
              <a:rPr lang="en-US" dirty="0">
                <a:solidFill>
                  <a:srgbClr val="FF0000"/>
                </a:solidFill>
              </a:rPr>
              <a:t>slope </a:t>
            </a:r>
            <a:r>
              <a:rPr lang="en-US" dirty="0"/>
              <a:t>because it defines the slope of the line or how x translates into a y value before we add our bias.</a:t>
            </a:r>
          </a:p>
          <a:p>
            <a:endParaRPr lang="en-US" dirty="0"/>
          </a:p>
          <a:p>
            <a:pPr fontAlgn="base"/>
            <a:r>
              <a:rPr lang="en-US" dirty="0"/>
              <a:t>Simple linear regression is the simplest form of regression and the most studied. </a:t>
            </a:r>
          </a:p>
          <a:p>
            <a:pPr fontAlgn="base"/>
            <a:r>
              <a:rPr lang="en-US" dirty="0"/>
              <a:t>There is a </a:t>
            </a:r>
            <a:r>
              <a:rPr lang="en-US" dirty="0">
                <a:solidFill>
                  <a:srgbClr val="FF0000"/>
                </a:solidFill>
              </a:rPr>
              <a:t>shortcut</a:t>
            </a:r>
            <a:r>
              <a:rPr lang="en-US" dirty="0"/>
              <a:t> that you can use to estimate the values for B0 and B1 quickly.</a:t>
            </a:r>
          </a:p>
          <a:p>
            <a:endParaRPr lang="en-US" dirty="0"/>
          </a:p>
        </p:txBody>
      </p:sp>
      <p:sp>
        <p:nvSpPr>
          <p:cNvPr id="5" name="TextBox 4">
            <a:extLst>
              <a:ext uri="{FF2B5EF4-FFF2-40B4-BE49-F238E27FC236}">
                <a16:creationId xmlns:a16="http://schemas.microsoft.com/office/drawing/2014/main" id="{09B4A34D-679E-777C-7F4F-8908920AC4C5}"/>
              </a:ext>
            </a:extLst>
          </p:cNvPr>
          <p:cNvSpPr txBox="1"/>
          <p:nvPr/>
        </p:nvSpPr>
        <p:spPr>
          <a:xfrm>
            <a:off x="628650" y="302883"/>
            <a:ext cx="3276600" cy="307777"/>
          </a:xfrm>
          <a:prstGeom prst="rect">
            <a:avLst/>
          </a:prstGeom>
          <a:noFill/>
        </p:spPr>
        <p:txBody>
          <a:bodyPr wrap="square" rtlCol="0">
            <a:spAutoFit/>
          </a:bodyPr>
          <a:lstStyle/>
          <a:p>
            <a:pPr marL="0" algn="ctr" defTabSz="914400" rtl="1" eaLnBrk="1" latinLnBrk="0" hangingPunct="1"/>
            <a:r>
              <a:rPr lang="en-US" sz="1400" dirty="0">
                <a:solidFill>
                  <a:srgbClr val="00B050"/>
                </a:solidFill>
              </a:rPr>
              <a:t>Least Squares Method</a:t>
            </a:r>
            <a:endParaRPr lang="en-JO" sz="1400" dirty="0">
              <a:solidFill>
                <a:srgbClr val="00B050"/>
              </a:solidFill>
            </a:endParaRPr>
          </a:p>
        </p:txBody>
      </p:sp>
      <p:sp>
        <p:nvSpPr>
          <p:cNvPr id="6" name="Footer Placeholder 5">
            <a:extLst>
              <a:ext uri="{FF2B5EF4-FFF2-40B4-BE49-F238E27FC236}">
                <a16:creationId xmlns:a16="http://schemas.microsoft.com/office/drawing/2014/main" id="{4D0D3B8E-CA94-F983-BF56-615857B57BBC}"/>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375365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BA-78EA-5F49-AC81-A784B46E920E}"/>
              </a:ext>
            </a:extLst>
          </p:cNvPr>
          <p:cNvSpPr>
            <a:spLocks noGrp="1"/>
          </p:cNvSpPr>
          <p:nvPr>
            <p:ph type="title"/>
          </p:nvPr>
        </p:nvSpPr>
        <p:spPr>
          <a:xfrm>
            <a:off x="196294" y="282575"/>
            <a:ext cx="3803066" cy="676308"/>
          </a:xfrm>
        </p:spPr>
        <p:txBody>
          <a:bodyPr>
            <a:normAutofit/>
          </a:bodyPr>
          <a:lstStyle/>
          <a:p>
            <a:r>
              <a:rPr lang="en-US" dirty="0"/>
              <a:t>Regularized Linear Models</a:t>
            </a:r>
          </a:p>
        </p:txBody>
      </p:sp>
      <p:sp>
        <p:nvSpPr>
          <p:cNvPr id="3" name="Content Placeholder 2">
            <a:extLst>
              <a:ext uri="{FF2B5EF4-FFF2-40B4-BE49-F238E27FC236}">
                <a16:creationId xmlns:a16="http://schemas.microsoft.com/office/drawing/2014/main" id="{AF911F3A-D4C4-DF4D-B496-FD5F7B972EFC}"/>
              </a:ext>
            </a:extLst>
          </p:cNvPr>
          <p:cNvSpPr>
            <a:spLocks noGrp="1"/>
          </p:cNvSpPr>
          <p:nvPr>
            <p:ph idx="1"/>
          </p:nvPr>
        </p:nvSpPr>
        <p:spPr>
          <a:xfrm>
            <a:off x="171450" y="739775"/>
            <a:ext cx="4242356" cy="1862048"/>
          </a:xfrm>
        </p:spPr>
        <p:txBody>
          <a:bodyPr/>
          <a:lstStyle/>
          <a:p>
            <a:r>
              <a:rPr lang="en-US" dirty="0"/>
              <a:t>A good way to reduce overfitting is to </a:t>
            </a:r>
            <a:r>
              <a:rPr lang="en-US" dirty="0">
                <a:solidFill>
                  <a:srgbClr val="FF0000"/>
                </a:solidFill>
              </a:rPr>
              <a:t>regularize</a:t>
            </a:r>
            <a:r>
              <a:rPr lang="en-US" dirty="0"/>
              <a:t> the model</a:t>
            </a:r>
          </a:p>
          <a:p>
            <a:r>
              <a:rPr lang="en-US" dirty="0"/>
              <a:t>A simple way to regularize a polynomial model is to reduce the number of polynomial degrees.</a:t>
            </a:r>
          </a:p>
          <a:p>
            <a:endParaRPr lang="en-US" dirty="0"/>
          </a:p>
          <a:p>
            <a:r>
              <a:rPr lang="en-US" dirty="0"/>
              <a:t>We will now look at </a:t>
            </a:r>
            <a:r>
              <a:rPr lang="en-US" dirty="0">
                <a:solidFill>
                  <a:srgbClr val="FF0000"/>
                </a:solidFill>
              </a:rPr>
              <a:t>Ridge</a:t>
            </a:r>
            <a:r>
              <a:rPr lang="en-US" dirty="0"/>
              <a:t> Regression, </a:t>
            </a:r>
            <a:r>
              <a:rPr lang="en-US" dirty="0">
                <a:solidFill>
                  <a:srgbClr val="FF0000"/>
                </a:solidFill>
              </a:rPr>
              <a:t>Lasso</a:t>
            </a:r>
            <a:r>
              <a:rPr lang="en-US" dirty="0"/>
              <a:t> Regression, and </a:t>
            </a:r>
            <a:r>
              <a:rPr lang="en-US" dirty="0">
                <a:solidFill>
                  <a:srgbClr val="FF0000"/>
                </a:solidFill>
              </a:rPr>
              <a:t>Elastic Net</a:t>
            </a:r>
          </a:p>
          <a:p>
            <a:r>
              <a:rPr lang="en-US" dirty="0"/>
              <a:t>“Ridge” is a fancy name for L2-regularization, “LASSO” means L1-regularization, “</a:t>
            </a:r>
            <a:r>
              <a:rPr lang="en-US" dirty="0" err="1"/>
              <a:t>ElasticNet</a:t>
            </a:r>
            <a:r>
              <a:rPr lang="en-US" dirty="0"/>
              <a:t>” is a ratio of L1 and L2 regularization.</a:t>
            </a:r>
          </a:p>
          <a:p>
            <a:endParaRPr lang="en-US" dirty="0"/>
          </a:p>
          <a:p>
            <a:r>
              <a:rPr lang="en-US" dirty="0"/>
              <a:t>We will also look at Early Stopping and Logistic Regression.</a:t>
            </a:r>
          </a:p>
          <a:p>
            <a:endParaRPr lang="en-US" dirty="0"/>
          </a:p>
          <a:p>
            <a:endParaRPr lang="en-US" dirty="0"/>
          </a:p>
        </p:txBody>
      </p:sp>
      <p:sp>
        <p:nvSpPr>
          <p:cNvPr id="5" name="Footer Placeholder 4">
            <a:extLst>
              <a:ext uri="{FF2B5EF4-FFF2-40B4-BE49-F238E27FC236}">
                <a16:creationId xmlns:a16="http://schemas.microsoft.com/office/drawing/2014/main" id="{3ED79569-1460-7745-CA6F-D30C3BD97C88}"/>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194763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EF4E-04A4-3D43-B865-BE7C6358D4B8}"/>
              </a:ext>
            </a:extLst>
          </p:cNvPr>
          <p:cNvSpPr>
            <a:spLocks noGrp="1"/>
          </p:cNvSpPr>
          <p:nvPr>
            <p:ph type="title"/>
          </p:nvPr>
        </p:nvSpPr>
        <p:spPr>
          <a:xfrm>
            <a:off x="228124" y="201547"/>
            <a:ext cx="3803066" cy="215444"/>
          </a:xfrm>
        </p:spPr>
        <p:txBody>
          <a:bodyPr/>
          <a:lstStyle/>
          <a:p>
            <a:r>
              <a:rPr lang="en-US" dirty="0"/>
              <a:t>Ridge </a:t>
            </a:r>
          </a:p>
        </p:txBody>
      </p:sp>
      <p:sp>
        <p:nvSpPr>
          <p:cNvPr id="3" name="Content Placeholder 2">
            <a:extLst>
              <a:ext uri="{FF2B5EF4-FFF2-40B4-BE49-F238E27FC236}">
                <a16:creationId xmlns:a16="http://schemas.microsoft.com/office/drawing/2014/main" id="{49711C13-C50D-7E4C-A7A6-38547C272365}"/>
              </a:ext>
            </a:extLst>
          </p:cNvPr>
          <p:cNvSpPr>
            <a:spLocks noGrp="1"/>
          </p:cNvSpPr>
          <p:nvPr>
            <p:ph idx="1"/>
          </p:nvPr>
        </p:nvSpPr>
        <p:spPr>
          <a:xfrm>
            <a:off x="203758" y="602334"/>
            <a:ext cx="4079859" cy="2048933"/>
          </a:xfrm>
        </p:spPr>
        <p:txBody>
          <a:bodyPr>
            <a:normAutofit fontScale="92500" lnSpcReduction="20000"/>
          </a:bodyPr>
          <a:lstStyle/>
          <a:p>
            <a:r>
              <a:rPr lang="en-US" dirty="0"/>
              <a:t>Ridge regression </a:t>
            </a:r>
            <a:r>
              <a:rPr lang="en-US" b="1" dirty="0"/>
              <a:t>shrinks the regression coefficients</a:t>
            </a:r>
            <a:r>
              <a:rPr lang="en-US" dirty="0"/>
              <a:t>, so that variables, with minor contribution to the outcome, have their coefficients close to zero.</a:t>
            </a:r>
          </a:p>
          <a:p>
            <a:r>
              <a:rPr lang="en-US" dirty="0"/>
              <a:t>The shrinkage of the coefficients is achieved by penalizing the regression model with a penalty term called </a:t>
            </a:r>
            <a:r>
              <a:rPr lang="en-US" b="1" dirty="0"/>
              <a:t>L2-norm</a:t>
            </a:r>
            <a:r>
              <a:rPr lang="en-US" dirty="0"/>
              <a:t>, which is </a:t>
            </a:r>
            <a:r>
              <a:rPr lang="en-US" dirty="0">
                <a:solidFill>
                  <a:srgbClr val="FF0000"/>
                </a:solidFill>
              </a:rPr>
              <a:t>the sum of the squared coefficients.</a:t>
            </a:r>
          </a:p>
          <a:p>
            <a:r>
              <a:rPr lang="en-US" dirty="0"/>
              <a:t>The amount of the penalty can be fine-tuned using a constant called lambda (</a:t>
            </a:r>
            <a:r>
              <a:rPr lang="en-US" dirty="0" err="1"/>
              <a:t>λ</a:t>
            </a:r>
            <a:r>
              <a:rPr lang="en-US" dirty="0"/>
              <a:t> or ⍺). Selecting a good value for  ⍺  is critical.</a:t>
            </a:r>
          </a:p>
          <a:p>
            <a:r>
              <a:rPr lang="en-US" dirty="0"/>
              <a:t>When  ⍺ =0, the penalty term has no effect, and ridge regression will produce the classical least square coefficients. However, as  ⍺  increases to infinite, the impact of the shrinkage penalty grows, and the ridge regression coefficients will get close zero.</a:t>
            </a:r>
          </a:p>
          <a:p>
            <a:r>
              <a:rPr lang="en-US" dirty="0"/>
              <a:t>Ridge regression shrinks the coefficients towards zero, but it will not set any of them exactly to zero. The lasso regression is an alternative that overcomes this drawback.</a:t>
            </a:r>
            <a:br>
              <a:rPr lang="en-US" dirty="0"/>
            </a:br>
            <a:endParaRPr lang="en-US" dirty="0"/>
          </a:p>
        </p:txBody>
      </p:sp>
      <p:pic>
        <p:nvPicPr>
          <p:cNvPr id="7" name="Picture 6">
            <a:extLst>
              <a:ext uri="{FF2B5EF4-FFF2-40B4-BE49-F238E27FC236}">
                <a16:creationId xmlns:a16="http://schemas.microsoft.com/office/drawing/2014/main" id="{00145DA0-F2D9-8445-B272-244AB9EBF7C0}"/>
              </a:ext>
            </a:extLst>
          </p:cNvPr>
          <p:cNvPicPr>
            <a:picLocks noChangeAspect="1"/>
          </p:cNvPicPr>
          <p:nvPr/>
        </p:nvPicPr>
        <p:blipFill>
          <a:blip r:embed="rId2"/>
          <a:stretch>
            <a:fillRect/>
          </a:stretch>
        </p:blipFill>
        <p:spPr>
          <a:xfrm>
            <a:off x="768350" y="2287962"/>
            <a:ext cx="2950677" cy="165409"/>
          </a:xfrm>
          <a:prstGeom prst="rect">
            <a:avLst/>
          </a:prstGeom>
        </p:spPr>
      </p:pic>
      <p:pic>
        <p:nvPicPr>
          <p:cNvPr id="8" name="Picture 7">
            <a:extLst>
              <a:ext uri="{FF2B5EF4-FFF2-40B4-BE49-F238E27FC236}">
                <a16:creationId xmlns:a16="http://schemas.microsoft.com/office/drawing/2014/main" id="{67560A13-4843-004F-9F6F-05A1AFFBAE62}"/>
              </a:ext>
            </a:extLst>
          </p:cNvPr>
          <p:cNvPicPr>
            <a:picLocks noChangeAspect="1"/>
          </p:cNvPicPr>
          <p:nvPr/>
        </p:nvPicPr>
        <p:blipFill>
          <a:blip r:embed="rId3"/>
          <a:stretch>
            <a:fillRect/>
          </a:stretch>
        </p:blipFill>
        <p:spPr>
          <a:xfrm>
            <a:off x="1172868" y="2443204"/>
            <a:ext cx="1990240" cy="512233"/>
          </a:xfrm>
          <a:prstGeom prst="rect">
            <a:avLst/>
          </a:prstGeom>
        </p:spPr>
      </p:pic>
      <p:sp>
        <p:nvSpPr>
          <p:cNvPr id="5" name="Footer Placeholder 4">
            <a:extLst>
              <a:ext uri="{FF2B5EF4-FFF2-40B4-BE49-F238E27FC236}">
                <a16:creationId xmlns:a16="http://schemas.microsoft.com/office/drawing/2014/main" id="{4E564633-3698-56C7-15E0-9432DF598676}"/>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462869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CFF4-31AA-8842-8453-75E95CDDEE51}"/>
              </a:ext>
            </a:extLst>
          </p:cNvPr>
          <p:cNvSpPr>
            <a:spLocks noGrp="1"/>
          </p:cNvSpPr>
          <p:nvPr>
            <p:ph type="title"/>
          </p:nvPr>
        </p:nvSpPr>
        <p:spPr>
          <a:xfrm>
            <a:off x="96044" y="239696"/>
            <a:ext cx="3803066" cy="215444"/>
          </a:xfrm>
        </p:spPr>
        <p:txBody>
          <a:bodyPr/>
          <a:lstStyle/>
          <a:p>
            <a:r>
              <a:rPr lang="en-US" dirty="0"/>
              <a:t>Lasso</a:t>
            </a:r>
          </a:p>
        </p:txBody>
      </p:sp>
      <p:sp>
        <p:nvSpPr>
          <p:cNvPr id="3" name="Content Placeholder 2">
            <a:extLst>
              <a:ext uri="{FF2B5EF4-FFF2-40B4-BE49-F238E27FC236}">
                <a16:creationId xmlns:a16="http://schemas.microsoft.com/office/drawing/2014/main" id="{154C60F2-1FB9-DE4B-83E2-ACF12EBEA4BF}"/>
              </a:ext>
            </a:extLst>
          </p:cNvPr>
          <p:cNvSpPr>
            <a:spLocks noGrp="1"/>
          </p:cNvSpPr>
          <p:nvPr>
            <p:ph idx="1"/>
          </p:nvPr>
        </p:nvSpPr>
        <p:spPr>
          <a:xfrm>
            <a:off x="96044" y="833967"/>
            <a:ext cx="4111873" cy="2048933"/>
          </a:xfrm>
        </p:spPr>
        <p:txBody>
          <a:bodyPr/>
          <a:lstStyle/>
          <a:p>
            <a:r>
              <a:rPr lang="en-US" dirty="0"/>
              <a:t>Lasso stands for </a:t>
            </a:r>
            <a:r>
              <a:rPr lang="en-US" b="1" dirty="0"/>
              <a:t>Least Absolute Shrinkage and Selection Operator</a:t>
            </a:r>
            <a:r>
              <a:rPr lang="en-US" dirty="0"/>
              <a:t>. It shrinks the regression coefficients toward zero by penalizing the regression model with a penalty term called </a:t>
            </a:r>
            <a:r>
              <a:rPr lang="en-US" b="1" dirty="0"/>
              <a:t>L1-norm</a:t>
            </a:r>
            <a:r>
              <a:rPr lang="en-US" dirty="0"/>
              <a:t>, which is </a:t>
            </a:r>
            <a:r>
              <a:rPr lang="en-US" dirty="0">
                <a:solidFill>
                  <a:srgbClr val="FF0000"/>
                </a:solidFill>
              </a:rPr>
              <a:t>the sum of the absolute coefficients.</a:t>
            </a:r>
          </a:p>
          <a:p>
            <a:r>
              <a:rPr lang="en-US" dirty="0"/>
              <a:t>In the case of lasso regression, the penalty has the effect of forcing some of the coefficient estimates, with a minor contribution to the model, </a:t>
            </a:r>
            <a:r>
              <a:rPr lang="en-US" b="1" dirty="0">
                <a:solidFill>
                  <a:srgbClr val="FF0000"/>
                </a:solidFill>
              </a:rPr>
              <a:t>to be exactly equal to zero</a:t>
            </a:r>
            <a:r>
              <a:rPr lang="en-US" dirty="0"/>
              <a:t>. This means that, lasso can be also seen as an alternative to the subset selection methods for performing </a:t>
            </a:r>
            <a:r>
              <a:rPr lang="en-US" b="1" dirty="0"/>
              <a:t>variable selection</a:t>
            </a:r>
            <a:r>
              <a:rPr lang="en-US" dirty="0"/>
              <a:t> in order to reduce the complexity of the model.</a:t>
            </a:r>
          </a:p>
          <a:p>
            <a:r>
              <a:rPr lang="en-US" dirty="0"/>
              <a:t>As in ridge regression, selecting a good value of  ⍺  for the lasso is critical.</a:t>
            </a:r>
          </a:p>
          <a:p>
            <a:endParaRPr lang="en-US" dirty="0"/>
          </a:p>
        </p:txBody>
      </p:sp>
      <p:pic>
        <p:nvPicPr>
          <p:cNvPr id="7" name="Picture 6">
            <a:extLst>
              <a:ext uri="{FF2B5EF4-FFF2-40B4-BE49-F238E27FC236}">
                <a16:creationId xmlns:a16="http://schemas.microsoft.com/office/drawing/2014/main" id="{99E68EFB-E2EA-774A-818F-C279947A6C85}"/>
              </a:ext>
            </a:extLst>
          </p:cNvPr>
          <p:cNvPicPr>
            <a:picLocks noChangeAspect="1"/>
          </p:cNvPicPr>
          <p:nvPr/>
        </p:nvPicPr>
        <p:blipFill>
          <a:blip r:embed="rId2"/>
          <a:stretch>
            <a:fillRect/>
          </a:stretch>
        </p:blipFill>
        <p:spPr>
          <a:xfrm>
            <a:off x="103959" y="1958637"/>
            <a:ext cx="1878189" cy="469547"/>
          </a:xfrm>
          <a:prstGeom prst="rect">
            <a:avLst/>
          </a:prstGeom>
        </p:spPr>
      </p:pic>
      <p:sp>
        <p:nvSpPr>
          <p:cNvPr id="8" name="TextBox 7">
            <a:extLst>
              <a:ext uri="{FF2B5EF4-FFF2-40B4-BE49-F238E27FC236}">
                <a16:creationId xmlns:a16="http://schemas.microsoft.com/office/drawing/2014/main" id="{1EC44455-19FC-7E48-937C-BD48170A0B51}"/>
              </a:ext>
            </a:extLst>
          </p:cNvPr>
          <p:cNvSpPr txBox="1"/>
          <p:nvPr/>
        </p:nvSpPr>
        <p:spPr>
          <a:xfrm>
            <a:off x="736336" y="1821481"/>
            <a:ext cx="1440656" cy="208647"/>
          </a:xfrm>
          <a:prstGeom prst="rect">
            <a:avLst/>
          </a:prstGeom>
          <a:noFill/>
        </p:spPr>
        <p:txBody>
          <a:bodyPr wrap="square" rtlCol="0">
            <a:spAutoFit/>
          </a:bodyPr>
          <a:lstStyle/>
          <a:p>
            <a:r>
              <a:rPr lang="en-US" sz="756" dirty="0"/>
              <a:t>Ridge</a:t>
            </a:r>
          </a:p>
        </p:txBody>
      </p:sp>
      <p:pic>
        <p:nvPicPr>
          <p:cNvPr id="9" name="Picture 8">
            <a:extLst>
              <a:ext uri="{FF2B5EF4-FFF2-40B4-BE49-F238E27FC236}">
                <a16:creationId xmlns:a16="http://schemas.microsoft.com/office/drawing/2014/main" id="{2A42B087-CE2F-B34B-A75C-4220B98816D5}"/>
              </a:ext>
            </a:extLst>
          </p:cNvPr>
          <p:cNvPicPr>
            <a:picLocks noChangeAspect="1"/>
          </p:cNvPicPr>
          <p:nvPr/>
        </p:nvPicPr>
        <p:blipFill>
          <a:blip r:embed="rId3"/>
          <a:stretch>
            <a:fillRect/>
          </a:stretch>
        </p:blipFill>
        <p:spPr>
          <a:xfrm>
            <a:off x="2494380" y="2154163"/>
            <a:ext cx="2086284" cy="763014"/>
          </a:xfrm>
          <a:prstGeom prst="rect">
            <a:avLst/>
          </a:prstGeom>
        </p:spPr>
      </p:pic>
      <p:sp>
        <p:nvSpPr>
          <p:cNvPr id="10" name="TextBox 9">
            <a:extLst>
              <a:ext uri="{FF2B5EF4-FFF2-40B4-BE49-F238E27FC236}">
                <a16:creationId xmlns:a16="http://schemas.microsoft.com/office/drawing/2014/main" id="{A9675139-3DE3-0847-AE4A-E57E5960D9F3}"/>
              </a:ext>
            </a:extLst>
          </p:cNvPr>
          <p:cNvSpPr txBox="1"/>
          <p:nvPr/>
        </p:nvSpPr>
        <p:spPr>
          <a:xfrm>
            <a:off x="3241859" y="1963537"/>
            <a:ext cx="448204" cy="208647"/>
          </a:xfrm>
          <a:prstGeom prst="rect">
            <a:avLst/>
          </a:prstGeom>
          <a:noFill/>
        </p:spPr>
        <p:txBody>
          <a:bodyPr wrap="square" rtlCol="0">
            <a:spAutoFit/>
          </a:bodyPr>
          <a:lstStyle/>
          <a:p>
            <a:r>
              <a:rPr lang="en-US" sz="756" dirty="0"/>
              <a:t>LASSO</a:t>
            </a:r>
          </a:p>
        </p:txBody>
      </p:sp>
      <p:pic>
        <p:nvPicPr>
          <p:cNvPr id="11" name="Picture 10">
            <a:extLst>
              <a:ext uri="{FF2B5EF4-FFF2-40B4-BE49-F238E27FC236}">
                <a16:creationId xmlns:a16="http://schemas.microsoft.com/office/drawing/2014/main" id="{21C33263-6077-9A44-86A0-3D9DA57E5AC8}"/>
              </a:ext>
            </a:extLst>
          </p:cNvPr>
          <p:cNvPicPr>
            <a:picLocks noChangeAspect="1"/>
          </p:cNvPicPr>
          <p:nvPr/>
        </p:nvPicPr>
        <p:blipFill>
          <a:blip r:embed="rId4"/>
          <a:stretch>
            <a:fillRect/>
          </a:stretch>
        </p:blipFill>
        <p:spPr>
          <a:xfrm>
            <a:off x="154478" y="2599836"/>
            <a:ext cx="2198335" cy="544248"/>
          </a:xfrm>
          <a:prstGeom prst="rect">
            <a:avLst/>
          </a:prstGeom>
        </p:spPr>
      </p:pic>
      <p:sp>
        <p:nvSpPr>
          <p:cNvPr id="12" name="TextBox 11">
            <a:extLst>
              <a:ext uri="{FF2B5EF4-FFF2-40B4-BE49-F238E27FC236}">
                <a16:creationId xmlns:a16="http://schemas.microsoft.com/office/drawing/2014/main" id="{5AB75D50-4CD5-7342-9374-BB71DCD938DA}"/>
              </a:ext>
            </a:extLst>
          </p:cNvPr>
          <p:cNvSpPr txBox="1"/>
          <p:nvPr/>
        </p:nvSpPr>
        <p:spPr>
          <a:xfrm>
            <a:off x="608277" y="2458085"/>
            <a:ext cx="1440656" cy="208647"/>
          </a:xfrm>
          <a:prstGeom prst="rect">
            <a:avLst/>
          </a:prstGeom>
          <a:noFill/>
        </p:spPr>
        <p:txBody>
          <a:bodyPr wrap="square" rtlCol="0">
            <a:spAutoFit/>
          </a:bodyPr>
          <a:lstStyle/>
          <a:p>
            <a:r>
              <a:rPr lang="en-US" sz="756" dirty="0"/>
              <a:t>OR</a:t>
            </a:r>
          </a:p>
        </p:txBody>
      </p:sp>
      <p:sp>
        <p:nvSpPr>
          <p:cNvPr id="5" name="Footer Placeholder 4">
            <a:extLst>
              <a:ext uri="{FF2B5EF4-FFF2-40B4-BE49-F238E27FC236}">
                <a16:creationId xmlns:a16="http://schemas.microsoft.com/office/drawing/2014/main" id="{E4A42C07-09E0-0F60-D55D-CB21470E8A0C}"/>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835260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8781-A790-9F4B-BECB-CBADEE56B453}"/>
              </a:ext>
            </a:extLst>
          </p:cNvPr>
          <p:cNvSpPr>
            <a:spLocks noGrp="1"/>
          </p:cNvSpPr>
          <p:nvPr>
            <p:ph type="title"/>
          </p:nvPr>
        </p:nvSpPr>
        <p:spPr>
          <a:xfrm>
            <a:off x="64029" y="239696"/>
            <a:ext cx="3803066" cy="215444"/>
          </a:xfrm>
        </p:spPr>
        <p:txBody>
          <a:bodyPr/>
          <a:lstStyle/>
          <a:p>
            <a:r>
              <a:rPr lang="en-US" dirty="0"/>
              <a:t>Elastic Net</a:t>
            </a:r>
          </a:p>
        </p:txBody>
      </p:sp>
      <p:sp>
        <p:nvSpPr>
          <p:cNvPr id="3" name="Content Placeholder 2">
            <a:extLst>
              <a:ext uri="{FF2B5EF4-FFF2-40B4-BE49-F238E27FC236}">
                <a16:creationId xmlns:a16="http://schemas.microsoft.com/office/drawing/2014/main" id="{EA1594DC-56D2-6449-9AC0-9C6CD94AF94D}"/>
              </a:ext>
            </a:extLst>
          </p:cNvPr>
          <p:cNvSpPr>
            <a:spLocks noGrp="1"/>
          </p:cNvSpPr>
          <p:nvPr>
            <p:ph idx="1"/>
          </p:nvPr>
        </p:nvSpPr>
        <p:spPr>
          <a:xfrm>
            <a:off x="160073" y="865981"/>
            <a:ext cx="4047844" cy="677108"/>
          </a:xfrm>
        </p:spPr>
        <p:txBody>
          <a:bodyPr/>
          <a:lstStyle/>
          <a:p>
            <a:r>
              <a:rPr lang="en-US" dirty="0"/>
              <a:t>Elastic Net produces a regression model that is penalized with both the </a:t>
            </a:r>
            <a:r>
              <a:rPr lang="en-US" b="1" dirty="0"/>
              <a:t>L1-norm</a:t>
            </a:r>
            <a:r>
              <a:rPr lang="en-US" dirty="0"/>
              <a:t> and </a:t>
            </a:r>
            <a:r>
              <a:rPr lang="en-US" b="1" dirty="0"/>
              <a:t>L2-norm</a:t>
            </a:r>
            <a:r>
              <a:rPr lang="en-US" dirty="0"/>
              <a:t>. The consequence of this is to effectively shrink coefficients (like in ridge regression) and to set some coefficients to zero (as in LASSO).</a:t>
            </a:r>
          </a:p>
        </p:txBody>
      </p:sp>
      <p:pic>
        <p:nvPicPr>
          <p:cNvPr id="8" name="Picture 7">
            <a:extLst>
              <a:ext uri="{FF2B5EF4-FFF2-40B4-BE49-F238E27FC236}">
                <a16:creationId xmlns:a16="http://schemas.microsoft.com/office/drawing/2014/main" id="{E25B998F-8A12-3C44-BB29-435ED027B41C}"/>
              </a:ext>
            </a:extLst>
          </p:cNvPr>
          <p:cNvPicPr>
            <a:picLocks noChangeAspect="1"/>
          </p:cNvPicPr>
          <p:nvPr/>
        </p:nvPicPr>
        <p:blipFill>
          <a:blip r:embed="rId2"/>
          <a:stretch>
            <a:fillRect/>
          </a:stretch>
        </p:blipFill>
        <p:spPr>
          <a:xfrm>
            <a:off x="320146" y="1516945"/>
            <a:ext cx="3799064" cy="1077824"/>
          </a:xfrm>
          <a:prstGeom prst="rect">
            <a:avLst/>
          </a:prstGeom>
        </p:spPr>
      </p:pic>
      <p:sp>
        <p:nvSpPr>
          <p:cNvPr id="5" name="Footer Placeholder 4">
            <a:extLst>
              <a:ext uri="{FF2B5EF4-FFF2-40B4-BE49-F238E27FC236}">
                <a16:creationId xmlns:a16="http://schemas.microsoft.com/office/drawing/2014/main" id="{6388E217-4A5C-FE23-5607-77356E967282}"/>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3099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1AC3A-A826-B84C-824C-14F380258857}"/>
              </a:ext>
            </a:extLst>
          </p:cNvPr>
          <p:cNvSpPr>
            <a:spLocks noGrp="1"/>
          </p:cNvSpPr>
          <p:nvPr>
            <p:ph idx="1"/>
          </p:nvPr>
        </p:nvSpPr>
        <p:spPr>
          <a:xfrm>
            <a:off x="118854" y="951036"/>
            <a:ext cx="4305761" cy="2187980"/>
          </a:xfrm>
        </p:spPr>
        <p:txBody>
          <a:bodyPr>
            <a:normAutofit/>
          </a:bodyPr>
          <a:lstStyle/>
          <a:p>
            <a:pPr fontAlgn="base"/>
            <a:r>
              <a:rPr lang="en-US" dirty="0"/>
              <a:t>We can start off by estimating the value for B1 as:</a:t>
            </a:r>
          </a:p>
          <a:p>
            <a:endParaRPr lang="en-US" dirty="0"/>
          </a:p>
          <a:p>
            <a:r>
              <a:rPr lang="en-US" dirty="0"/>
              <a:t>B1 = sum((xi-mean(x)) * (</a:t>
            </a:r>
            <a:r>
              <a:rPr lang="en-US" dirty="0" err="1"/>
              <a:t>yi</a:t>
            </a:r>
            <a:r>
              <a:rPr lang="en-US" dirty="0"/>
              <a:t>-mean(y))) / sum((xi – mean(x))^2)</a:t>
            </a:r>
          </a:p>
          <a:p>
            <a:endParaRPr lang="en-US" dirty="0"/>
          </a:p>
          <a:p>
            <a:endParaRPr lang="en-US" dirty="0"/>
          </a:p>
          <a:p>
            <a:endParaRPr lang="en-US" dirty="0"/>
          </a:p>
          <a:p>
            <a:endParaRPr lang="en-US" dirty="0"/>
          </a:p>
          <a:p>
            <a:pPr fontAlgn="base"/>
            <a:r>
              <a:rPr lang="en-US" dirty="0"/>
              <a:t>We can calculate B0 using B1 and some statistics from our dataset, as follows:</a:t>
            </a:r>
          </a:p>
          <a:p>
            <a:r>
              <a:rPr lang="en-US" dirty="0"/>
              <a:t>	</a:t>
            </a:r>
          </a:p>
          <a:p>
            <a:r>
              <a:rPr lang="en-US" dirty="0"/>
              <a:t>		</a:t>
            </a:r>
          </a:p>
          <a:p>
            <a:r>
              <a:rPr lang="en-US" dirty="0"/>
              <a:t>B0 = mean(y) – B1 * mean(x)    </a:t>
            </a:r>
          </a:p>
          <a:p>
            <a:r>
              <a:rPr lang="en-US" dirty="0"/>
              <a:t>	</a:t>
            </a:r>
          </a:p>
          <a:p>
            <a:endParaRPr lang="en-US" dirty="0"/>
          </a:p>
          <a:p>
            <a:endParaRPr lang="en-US" dirty="0"/>
          </a:p>
        </p:txBody>
      </p:sp>
      <p:pic>
        <p:nvPicPr>
          <p:cNvPr id="7" name="Picture 6">
            <a:extLst>
              <a:ext uri="{FF2B5EF4-FFF2-40B4-BE49-F238E27FC236}">
                <a16:creationId xmlns:a16="http://schemas.microsoft.com/office/drawing/2014/main" id="{2A75E91E-6ABE-0846-9554-CC0AD35F4A80}"/>
              </a:ext>
            </a:extLst>
          </p:cNvPr>
          <p:cNvPicPr>
            <a:picLocks noChangeAspect="1"/>
          </p:cNvPicPr>
          <p:nvPr/>
        </p:nvPicPr>
        <p:blipFill>
          <a:blip r:embed="rId2"/>
          <a:stretch>
            <a:fillRect/>
          </a:stretch>
        </p:blipFill>
        <p:spPr>
          <a:xfrm>
            <a:off x="1183139" y="1529334"/>
            <a:ext cx="2433108" cy="402082"/>
          </a:xfrm>
          <a:prstGeom prst="rect">
            <a:avLst/>
          </a:prstGeom>
        </p:spPr>
      </p:pic>
      <p:pic>
        <p:nvPicPr>
          <p:cNvPr id="8" name="Picture 7">
            <a:extLst>
              <a:ext uri="{FF2B5EF4-FFF2-40B4-BE49-F238E27FC236}">
                <a16:creationId xmlns:a16="http://schemas.microsoft.com/office/drawing/2014/main" id="{6F61E5C8-FE74-F44B-B1BF-E48A03627CA3}"/>
              </a:ext>
            </a:extLst>
          </p:cNvPr>
          <p:cNvPicPr>
            <a:picLocks noChangeAspect="1"/>
          </p:cNvPicPr>
          <p:nvPr/>
        </p:nvPicPr>
        <p:blipFill>
          <a:blip r:embed="rId3"/>
          <a:stretch>
            <a:fillRect/>
          </a:stretch>
        </p:blipFill>
        <p:spPr>
          <a:xfrm>
            <a:off x="1376627" y="2309974"/>
            <a:ext cx="1023066" cy="305468"/>
          </a:xfrm>
          <a:prstGeom prst="rect">
            <a:avLst/>
          </a:prstGeom>
        </p:spPr>
      </p:pic>
      <p:sp>
        <p:nvSpPr>
          <p:cNvPr id="11" name="Title 1">
            <a:extLst>
              <a:ext uri="{FF2B5EF4-FFF2-40B4-BE49-F238E27FC236}">
                <a16:creationId xmlns:a16="http://schemas.microsoft.com/office/drawing/2014/main" id="{3AA34DDC-BA69-D641-BDBF-566EE5D120CA}"/>
              </a:ext>
            </a:extLst>
          </p:cNvPr>
          <p:cNvSpPr txBox="1">
            <a:spLocks/>
          </p:cNvSpPr>
          <p:nvPr/>
        </p:nvSpPr>
        <p:spPr>
          <a:xfrm>
            <a:off x="118854" y="-16420"/>
            <a:ext cx="4475439" cy="676308"/>
          </a:xfrm>
          <a:prstGeom prst="rect">
            <a:avLst/>
          </a:prstGeom>
        </p:spPr>
        <p:txBody>
          <a:bodyPr vert="horz" lIns="38418" tIns="19209" rIns="38418" bIns="19209" rtlCol="0" anchor="ctr">
            <a:normAutofit/>
          </a:bodyPr>
          <a:lstStyle>
            <a:lvl1pPr algn="l" defTabSz="822325" rtl="0" fontAlgn="base">
              <a:lnSpc>
                <a:spcPct val="90000"/>
              </a:lnSpc>
              <a:spcBef>
                <a:spcPct val="0"/>
              </a:spcBef>
              <a:spcAft>
                <a:spcPct val="0"/>
              </a:spcAft>
              <a:defRPr sz="4800" kern="1200" cap="all">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vl2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2pPr>
            <a:lvl3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3pPr>
            <a:lvl4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4pPr>
            <a:lvl5pPr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5pPr>
            <a:lvl6pPr marL="4572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6pPr>
            <a:lvl7pPr marL="9144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7pPr>
            <a:lvl8pPr marL="13716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8pPr>
            <a:lvl9pPr marL="1828800" algn="l" defTabSz="822325" rtl="0" fontAlgn="base">
              <a:lnSpc>
                <a:spcPct val="90000"/>
              </a:lnSpc>
              <a:spcBef>
                <a:spcPct val="0"/>
              </a:spcBef>
              <a:spcAft>
                <a:spcPct val="0"/>
              </a:spcAft>
              <a:defRPr sz="4800">
                <a:solidFill>
                  <a:schemeClr val="tx1"/>
                </a:solidFill>
                <a:latin typeface="Rockwell Condensed" panose="02060603050405020104" pitchFamily="18" charset="77"/>
              </a:defRPr>
            </a:lvl9pPr>
          </a:lstStyle>
          <a:p>
            <a:pPr eaLnBrk="1" hangingPunct="1"/>
            <a:r>
              <a:rPr lang="en-US" sz="1400" b="1" dirty="0">
                <a:solidFill>
                  <a:srgbClr val="00B050"/>
                </a:solidFill>
              </a:rPr>
              <a:t>A quick shortcut for calculating the coefficients!</a:t>
            </a:r>
          </a:p>
        </p:txBody>
      </p:sp>
      <p:sp>
        <p:nvSpPr>
          <p:cNvPr id="2" name="TextBox 1">
            <a:extLst>
              <a:ext uri="{FF2B5EF4-FFF2-40B4-BE49-F238E27FC236}">
                <a16:creationId xmlns:a16="http://schemas.microsoft.com/office/drawing/2014/main" id="{3961FFD9-EA86-A31A-8736-EB574A4BD1B3}"/>
              </a:ext>
            </a:extLst>
          </p:cNvPr>
          <p:cNvSpPr txBox="1"/>
          <p:nvPr/>
        </p:nvSpPr>
        <p:spPr>
          <a:xfrm>
            <a:off x="633434" y="387501"/>
            <a:ext cx="3276600" cy="307777"/>
          </a:xfrm>
          <a:prstGeom prst="rect">
            <a:avLst/>
          </a:prstGeom>
          <a:noFill/>
        </p:spPr>
        <p:txBody>
          <a:bodyPr wrap="square" rtlCol="0">
            <a:spAutoFit/>
          </a:bodyPr>
          <a:lstStyle/>
          <a:p>
            <a:pPr marL="0" algn="ctr" defTabSz="914400" rtl="1" eaLnBrk="1" latinLnBrk="0" hangingPunct="1"/>
            <a:r>
              <a:rPr lang="en-US" sz="1400" dirty="0">
                <a:solidFill>
                  <a:srgbClr val="00B050"/>
                </a:solidFill>
              </a:rPr>
              <a:t>Least Squares Method</a:t>
            </a:r>
            <a:endParaRPr lang="en-JO" sz="1400" dirty="0">
              <a:solidFill>
                <a:srgbClr val="00B050"/>
              </a:solidFill>
            </a:endParaRPr>
          </a:p>
        </p:txBody>
      </p:sp>
      <p:sp>
        <p:nvSpPr>
          <p:cNvPr id="5" name="Footer Placeholder 4">
            <a:extLst>
              <a:ext uri="{FF2B5EF4-FFF2-40B4-BE49-F238E27FC236}">
                <a16:creationId xmlns:a16="http://schemas.microsoft.com/office/drawing/2014/main" id="{6CAA244F-A9B3-D7A9-ED00-3C1B68FC8615}"/>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23917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C203-E11E-6D4B-BB70-6265FBAA4F8B}"/>
              </a:ext>
            </a:extLst>
          </p:cNvPr>
          <p:cNvSpPr>
            <a:spLocks noGrp="1"/>
          </p:cNvSpPr>
          <p:nvPr>
            <p:ph type="title"/>
          </p:nvPr>
        </p:nvSpPr>
        <p:spPr>
          <a:xfrm>
            <a:off x="115410" y="310068"/>
            <a:ext cx="3803066" cy="215444"/>
          </a:xfrm>
        </p:spPr>
        <p:txBody>
          <a:bodyPr/>
          <a:lstStyle/>
          <a:p>
            <a:r>
              <a:rPr lang="en-US" dirty="0"/>
              <a:t>Example</a:t>
            </a:r>
          </a:p>
        </p:txBody>
      </p:sp>
      <p:pic>
        <p:nvPicPr>
          <p:cNvPr id="9" name="Content Placeholder 8" descr="A picture containing sky, text&#13;&#10;&#13;&#10;Description automatically generated">
            <a:extLst>
              <a:ext uri="{FF2B5EF4-FFF2-40B4-BE49-F238E27FC236}">
                <a16:creationId xmlns:a16="http://schemas.microsoft.com/office/drawing/2014/main" id="{C34EEA96-67A0-E841-A37D-BA3A94FD5788}"/>
              </a:ext>
            </a:extLst>
          </p:cNvPr>
          <p:cNvPicPr>
            <a:picLocks noGrp="1" noChangeAspect="1"/>
          </p:cNvPicPr>
          <p:nvPr>
            <p:ph idx="1"/>
          </p:nvPr>
        </p:nvPicPr>
        <p:blipFill rotWithShape="1">
          <a:blip r:embed="rId2"/>
          <a:srcRect l="5571" t="4506" r="4824" b="3145"/>
          <a:stretch/>
        </p:blipFill>
        <p:spPr>
          <a:xfrm>
            <a:off x="0" y="1335153"/>
            <a:ext cx="1959255" cy="1248579"/>
          </a:xfrm>
        </p:spPr>
      </p:pic>
      <p:pic>
        <p:nvPicPr>
          <p:cNvPr id="7" name="Picture 6">
            <a:extLst>
              <a:ext uri="{FF2B5EF4-FFF2-40B4-BE49-F238E27FC236}">
                <a16:creationId xmlns:a16="http://schemas.microsoft.com/office/drawing/2014/main" id="{7F08BF3A-E228-6349-92A4-67D5CDA0E71F}"/>
              </a:ext>
            </a:extLst>
          </p:cNvPr>
          <p:cNvPicPr>
            <a:picLocks noChangeAspect="1"/>
          </p:cNvPicPr>
          <p:nvPr/>
        </p:nvPicPr>
        <p:blipFill>
          <a:blip r:embed="rId3"/>
          <a:stretch>
            <a:fillRect/>
          </a:stretch>
        </p:blipFill>
        <p:spPr>
          <a:xfrm>
            <a:off x="21804" y="525512"/>
            <a:ext cx="718943" cy="836321"/>
          </a:xfrm>
          <a:prstGeom prst="rect">
            <a:avLst/>
          </a:prstGeom>
        </p:spPr>
      </p:pic>
      <p:sp>
        <p:nvSpPr>
          <p:cNvPr id="10" name="Rectangle 9">
            <a:extLst>
              <a:ext uri="{FF2B5EF4-FFF2-40B4-BE49-F238E27FC236}">
                <a16:creationId xmlns:a16="http://schemas.microsoft.com/office/drawing/2014/main" id="{29068518-505E-1E40-9FC5-8F1694CDCB11}"/>
              </a:ext>
            </a:extLst>
          </p:cNvPr>
          <p:cNvSpPr/>
          <p:nvPr/>
        </p:nvSpPr>
        <p:spPr>
          <a:xfrm>
            <a:off x="898895" y="815975"/>
            <a:ext cx="792017" cy="3249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base"/>
            <a:r>
              <a:rPr lang="en-US" sz="756" dirty="0">
                <a:solidFill>
                  <a:srgbClr val="555555"/>
                </a:solidFill>
                <a:latin typeface="Helvetica Neue" panose="02000503000000020004" pitchFamily="2" charset="0"/>
              </a:rPr>
              <a:t>mean(x) = 3</a:t>
            </a:r>
          </a:p>
          <a:p>
            <a:pPr fontAlgn="base"/>
            <a:r>
              <a:rPr lang="en-US" sz="756" dirty="0">
                <a:solidFill>
                  <a:srgbClr val="555555"/>
                </a:solidFill>
                <a:latin typeface="Helvetica Neue" panose="02000503000000020004" pitchFamily="2" charset="0"/>
              </a:rPr>
              <a:t>mean(y) = 2.8</a:t>
            </a:r>
          </a:p>
        </p:txBody>
      </p:sp>
      <p:cxnSp>
        <p:nvCxnSpPr>
          <p:cNvPr id="13" name="Straight Connector 12">
            <a:extLst>
              <a:ext uri="{FF2B5EF4-FFF2-40B4-BE49-F238E27FC236}">
                <a16:creationId xmlns:a16="http://schemas.microsoft.com/office/drawing/2014/main" id="{342122BA-143D-5B48-B053-B09E1EBF2773}"/>
              </a:ext>
            </a:extLst>
          </p:cNvPr>
          <p:cNvCxnSpPr/>
          <p:nvPr/>
        </p:nvCxnSpPr>
        <p:spPr>
          <a:xfrm>
            <a:off x="2083043" y="525512"/>
            <a:ext cx="0" cy="2452333"/>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AF66643-8CF4-F844-A15E-9206F8FE2EB3}"/>
              </a:ext>
            </a:extLst>
          </p:cNvPr>
          <p:cNvSpPr/>
          <p:nvPr/>
        </p:nvSpPr>
        <p:spPr>
          <a:xfrm>
            <a:off x="26186" y="2749648"/>
            <a:ext cx="1959222" cy="324961"/>
          </a:xfrm>
          <a:prstGeom prst="rect">
            <a:avLst/>
          </a:prstGeom>
        </p:spPr>
        <p:txBody>
          <a:bodyPr wrap="square">
            <a:spAutoFit/>
          </a:bodyPr>
          <a:lstStyle/>
          <a:p>
            <a:r>
              <a:rPr lang="en-US" sz="756" dirty="0">
                <a:solidFill>
                  <a:srgbClr val="555555"/>
                </a:solidFill>
                <a:latin typeface="Helvetica Neue" panose="02000503000000020004" pitchFamily="2" charset="0"/>
              </a:rPr>
              <a:t>Now we need to calculate the error of each variable from the mean.</a:t>
            </a:r>
            <a:endParaRPr lang="en-US" sz="756" dirty="0"/>
          </a:p>
        </p:txBody>
      </p:sp>
      <p:pic>
        <p:nvPicPr>
          <p:cNvPr id="15" name="Picture 14">
            <a:extLst>
              <a:ext uri="{FF2B5EF4-FFF2-40B4-BE49-F238E27FC236}">
                <a16:creationId xmlns:a16="http://schemas.microsoft.com/office/drawing/2014/main" id="{91B0C2FB-9463-AA4B-9F76-F12D44D5F06C}"/>
              </a:ext>
            </a:extLst>
          </p:cNvPr>
          <p:cNvPicPr>
            <a:picLocks noChangeAspect="1"/>
          </p:cNvPicPr>
          <p:nvPr/>
        </p:nvPicPr>
        <p:blipFill>
          <a:blip r:embed="rId4"/>
          <a:stretch>
            <a:fillRect/>
          </a:stretch>
        </p:blipFill>
        <p:spPr>
          <a:xfrm>
            <a:off x="2083043" y="408448"/>
            <a:ext cx="1176214" cy="660920"/>
          </a:xfrm>
          <a:prstGeom prst="rect">
            <a:avLst/>
          </a:prstGeom>
        </p:spPr>
      </p:pic>
      <p:pic>
        <p:nvPicPr>
          <p:cNvPr id="16" name="Picture 15">
            <a:extLst>
              <a:ext uri="{FF2B5EF4-FFF2-40B4-BE49-F238E27FC236}">
                <a16:creationId xmlns:a16="http://schemas.microsoft.com/office/drawing/2014/main" id="{448E852B-B9B5-D64B-A27F-2A0688B6942A}"/>
              </a:ext>
            </a:extLst>
          </p:cNvPr>
          <p:cNvPicPr>
            <a:picLocks noChangeAspect="1"/>
          </p:cNvPicPr>
          <p:nvPr/>
        </p:nvPicPr>
        <p:blipFill>
          <a:blip r:embed="rId5"/>
          <a:stretch>
            <a:fillRect/>
          </a:stretch>
        </p:blipFill>
        <p:spPr>
          <a:xfrm>
            <a:off x="3317374" y="434975"/>
            <a:ext cx="1244435" cy="660920"/>
          </a:xfrm>
          <a:prstGeom prst="rect">
            <a:avLst/>
          </a:prstGeom>
        </p:spPr>
      </p:pic>
      <p:pic>
        <p:nvPicPr>
          <p:cNvPr id="3" name="Picture 2">
            <a:extLst>
              <a:ext uri="{FF2B5EF4-FFF2-40B4-BE49-F238E27FC236}">
                <a16:creationId xmlns:a16="http://schemas.microsoft.com/office/drawing/2014/main" id="{4D28F9F8-41A4-2C15-F3EA-8C11ACE8A1C0}"/>
              </a:ext>
            </a:extLst>
          </p:cNvPr>
          <p:cNvPicPr>
            <a:picLocks noChangeAspect="1"/>
          </p:cNvPicPr>
          <p:nvPr/>
        </p:nvPicPr>
        <p:blipFill>
          <a:blip r:embed="rId6"/>
          <a:stretch>
            <a:fillRect/>
          </a:stretch>
        </p:blipFill>
        <p:spPr>
          <a:xfrm>
            <a:off x="2119547" y="1237093"/>
            <a:ext cx="2415756" cy="1727493"/>
          </a:xfrm>
          <a:prstGeom prst="rect">
            <a:avLst/>
          </a:prstGeom>
        </p:spPr>
      </p:pic>
      <p:sp>
        <p:nvSpPr>
          <p:cNvPr id="5" name="Footer Placeholder 4">
            <a:extLst>
              <a:ext uri="{FF2B5EF4-FFF2-40B4-BE49-F238E27FC236}">
                <a16:creationId xmlns:a16="http://schemas.microsoft.com/office/drawing/2014/main" id="{523081FA-699A-5951-C1F8-B489033459C5}"/>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75727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CE0E-0177-1F47-B20E-D46464630A8B}"/>
              </a:ext>
            </a:extLst>
          </p:cNvPr>
          <p:cNvSpPr>
            <a:spLocks noGrp="1"/>
          </p:cNvSpPr>
          <p:nvPr>
            <p:ph type="title"/>
          </p:nvPr>
        </p:nvSpPr>
        <p:spPr>
          <a:xfrm>
            <a:off x="1754149" y="211465"/>
            <a:ext cx="1101801" cy="215444"/>
          </a:xfrm>
        </p:spPr>
        <p:txBody>
          <a:bodyPr/>
          <a:lstStyle/>
          <a:p>
            <a:pPr rtl="0"/>
            <a:r>
              <a:rPr lang="en-US" dirty="0"/>
              <a:t>Prediction</a:t>
            </a:r>
          </a:p>
        </p:txBody>
      </p:sp>
      <p:pic>
        <p:nvPicPr>
          <p:cNvPr id="7" name="Picture 6">
            <a:extLst>
              <a:ext uri="{FF2B5EF4-FFF2-40B4-BE49-F238E27FC236}">
                <a16:creationId xmlns:a16="http://schemas.microsoft.com/office/drawing/2014/main" id="{9A342BAE-913E-224B-808C-9E6CF2F7CE25}"/>
              </a:ext>
            </a:extLst>
          </p:cNvPr>
          <p:cNvPicPr>
            <a:picLocks noChangeAspect="1"/>
          </p:cNvPicPr>
          <p:nvPr/>
        </p:nvPicPr>
        <p:blipFill>
          <a:blip r:embed="rId3"/>
          <a:stretch>
            <a:fillRect/>
          </a:stretch>
        </p:blipFill>
        <p:spPr>
          <a:xfrm>
            <a:off x="1047749" y="511175"/>
            <a:ext cx="2514600" cy="2870618"/>
          </a:xfrm>
          <a:prstGeom prst="rect">
            <a:avLst/>
          </a:prstGeom>
        </p:spPr>
        <p:style>
          <a:lnRef idx="2">
            <a:schemeClr val="dk1"/>
          </a:lnRef>
          <a:fillRef idx="1">
            <a:schemeClr val="lt1"/>
          </a:fillRef>
          <a:effectRef idx="0">
            <a:schemeClr val="dk1"/>
          </a:effectRef>
          <a:fontRef idx="minor">
            <a:schemeClr val="dk1"/>
          </a:fontRef>
        </p:style>
      </p:pic>
      <p:sp>
        <p:nvSpPr>
          <p:cNvPr id="3" name="Footer Placeholder 2">
            <a:extLst>
              <a:ext uri="{FF2B5EF4-FFF2-40B4-BE49-F238E27FC236}">
                <a16:creationId xmlns:a16="http://schemas.microsoft.com/office/drawing/2014/main" id="{B1AA02CA-3542-F027-32DC-B0E43756ED65}"/>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363586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45231</TotalTime>
  <Words>4156</Words>
  <Application>Microsoft Macintosh PowerPoint</Application>
  <PresentationFormat>Custom</PresentationFormat>
  <Paragraphs>389</Paragraphs>
  <Slides>63</Slides>
  <Notes>9</Notes>
  <HiddenSlides>4</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63</vt:i4>
      </vt:variant>
    </vt:vector>
  </HeadingPairs>
  <TitlesOfParts>
    <vt:vector size="81" baseType="lpstr">
      <vt:lpstr>ＭＳ Ｐゴシック</vt:lpstr>
      <vt:lpstr>arial</vt:lpstr>
      <vt:lpstr>arial</vt:lpstr>
      <vt:lpstr>Calibri</vt:lpstr>
      <vt:lpstr>Consolas</vt:lpstr>
      <vt:lpstr>Georgia</vt:lpstr>
      <vt:lpstr>Helvetica Neue</vt:lpstr>
      <vt:lpstr>Inter</vt:lpstr>
      <vt:lpstr>Lucida Console</vt:lpstr>
      <vt:lpstr>medium-content-serif-font</vt:lpstr>
      <vt:lpstr>Open Sans</vt:lpstr>
      <vt:lpstr>Open Sans</vt:lpstr>
      <vt:lpstr>Roboto</vt:lpstr>
      <vt:lpstr>SFMono-Regular</vt:lpstr>
      <vt:lpstr>source-serif-pro</vt:lpstr>
      <vt:lpstr>Times</vt:lpstr>
      <vt:lpstr>Wingdings</vt:lpstr>
      <vt:lpstr>Office Theme</vt:lpstr>
      <vt:lpstr>Machine Learning  04- Linear Regression</vt:lpstr>
      <vt:lpstr>What is Regression?</vt:lpstr>
      <vt:lpstr>Types of Regression Models</vt:lpstr>
      <vt:lpstr>Simple Linear Regression</vt:lpstr>
      <vt:lpstr>PowerPoint Presentation</vt:lpstr>
      <vt:lpstr>A quick shortcut for calculating the coefficients!</vt:lpstr>
      <vt:lpstr>PowerPoint Presentation</vt:lpstr>
      <vt:lpstr>Example</vt:lpstr>
      <vt:lpstr>Prediction</vt:lpstr>
      <vt:lpstr>Just to check if you understand that</vt:lpstr>
      <vt:lpstr>Cost Function (J):</vt:lpstr>
      <vt:lpstr>How to choose θ0 and θ1 </vt:lpstr>
      <vt:lpstr>Multivariate regression</vt:lpstr>
      <vt:lpstr>PowerPoint Presentation</vt:lpstr>
      <vt:lpstr>PowerPoint Presentation</vt:lpstr>
      <vt:lpstr>A shortcut to find the weights using Closed-Form solution</vt:lpstr>
      <vt:lpstr>An Example </vt:lpstr>
      <vt:lpstr>PowerPoint Presentation</vt:lpstr>
      <vt:lpstr>SKLearn</vt:lpstr>
      <vt:lpstr>Another Solution to find weights: Gradient Descent </vt:lpstr>
      <vt:lpstr>Important to know</vt:lpstr>
      <vt:lpstr>Non-Differentiable </vt:lpstr>
      <vt:lpstr>Convex Function</vt:lpstr>
      <vt:lpstr>What is Gradient?</vt:lpstr>
      <vt:lpstr>What is Gradient Descent</vt:lpstr>
      <vt:lpstr>We need a cost function that is Convex function</vt:lpstr>
      <vt:lpstr>Implementing GD</vt:lpstr>
      <vt:lpstr>Stop! Do you know how to do that?</vt:lpstr>
      <vt:lpstr>Continue…</vt:lpstr>
      <vt:lpstr>Example</vt:lpstr>
      <vt:lpstr>Continue…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rate</vt:lpstr>
      <vt:lpstr>Example</vt:lpstr>
      <vt:lpstr>Animation</vt:lpstr>
      <vt:lpstr>Another example</vt:lpstr>
      <vt:lpstr>Function with Saddle Point </vt:lpstr>
      <vt:lpstr>Problems with Gradient Descent </vt:lpstr>
      <vt:lpstr>Important!</vt:lpstr>
      <vt:lpstr>Types of Gradient Descent</vt:lpstr>
      <vt:lpstr>Batch Gradient Descent</vt:lpstr>
      <vt:lpstr>Example!</vt:lpstr>
      <vt:lpstr>PowerPoint Presentation</vt:lpstr>
      <vt:lpstr>continue</vt:lpstr>
      <vt:lpstr>PowerPoint Presentation</vt:lpstr>
      <vt:lpstr>Step 3:</vt:lpstr>
      <vt:lpstr>Stochastic Gradient Descent</vt:lpstr>
      <vt:lpstr>Stochastic Gradient Descent</vt:lpstr>
      <vt:lpstr>MiniBatch Gradient Descent</vt:lpstr>
      <vt:lpstr>Polynomial Regression</vt:lpstr>
      <vt:lpstr>To overcome under-fitting, we need to increase the complexity of the model</vt:lpstr>
      <vt:lpstr>Learning Curves</vt:lpstr>
      <vt:lpstr>PowerPoint Presentation</vt:lpstr>
      <vt:lpstr>Regularized Linear Models</vt:lpstr>
      <vt:lpstr>Ridge </vt:lpstr>
      <vt:lpstr>Lasso</vt:lpstr>
      <vt:lpstr>Elastic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01- Introduction</dc:title>
  <cp:lastModifiedBy>Malak Abdullah</cp:lastModifiedBy>
  <cp:revision>36</cp:revision>
  <dcterms:created xsi:type="dcterms:W3CDTF">2024-02-10T12:43:08Z</dcterms:created>
  <dcterms:modified xsi:type="dcterms:W3CDTF">2025-09-13T16:32:54Z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ies>
</file>